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257" r:id="rId2"/>
    <p:sldId id="263" r:id="rId3"/>
    <p:sldId id="260" r:id="rId4"/>
    <p:sldId id="283" r:id="rId5"/>
    <p:sldId id="297" r:id="rId6"/>
    <p:sldId id="293" r:id="rId7"/>
    <p:sldId id="298" r:id="rId8"/>
    <p:sldId id="299" r:id="rId9"/>
    <p:sldId id="280" r:id="rId10"/>
  </p:sldIdLst>
  <p:sldSz cx="18288000" cy="10287000"/>
  <p:notesSz cx="6858000" cy="9144000"/>
  <p:embeddedFontLst>
    <p:embeddedFont>
      <p:font typeface="Noto Sans" panose="020B0604020202020204" charset="0"/>
      <p:regular r:id="rId13"/>
      <p:bold r:id="rId14"/>
      <p:italic r:id="rId15"/>
      <p:boldItalic r:id="rId16"/>
    </p:embeddedFont>
    <p:embeddedFont>
      <p:font typeface="Arial Black" panose="020B0A04020102020204" pitchFamily="34" charset="0"/>
      <p:bold r:id="rId17"/>
    </p:embeddedFont>
    <p:embeddedFont>
      <p:font typeface="Montserrat" panose="020B0604020202020204" charset="0"/>
      <p:regular r:id="rId18"/>
      <p:bold r:id="rId19"/>
      <p:italic r:id="rId20"/>
      <p:boldItalic r:id="rId21"/>
    </p:embeddedFont>
    <p:embeddedFont>
      <p:font typeface="Open Sans Bold"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97" autoAdjust="0"/>
    <p:restoredTop sz="84994" autoAdjust="0"/>
  </p:normalViewPr>
  <p:slideViewPr>
    <p:cSldViewPr>
      <p:cViewPr varScale="1">
        <p:scale>
          <a:sx n="42" d="100"/>
          <a:sy n="42" d="100"/>
        </p:scale>
        <p:origin x="27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9892CF-7CDC-46E1-B113-565E98E83154}" type="datetimeFigureOut">
              <a:rPr lang="en-US" smtClean="0"/>
              <a:pPr/>
              <a:t>10/23/2025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B35914-887F-43E8-BEEA-B71BC75BB6DD}" type="slidenum">
              <a:rPr lang="en-US" smtClean="0"/>
              <a:pPr/>
              <a:t>‹#›</a:t>
            </a:fld>
            <a:endParaRPr lang="en-US"/>
          </a:p>
        </p:txBody>
      </p:sp>
    </p:spTree>
    <p:extLst>
      <p:ext uri="{BB962C8B-B14F-4D97-AF65-F5344CB8AC3E}">
        <p14:creationId xmlns:p14="http://schemas.microsoft.com/office/powerpoint/2010/main" val="1057399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350DF-39EC-4E55-A503-BB394625F637}" type="datetimeFigureOut">
              <a:rPr lang="en-US" smtClean="0"/>
              <a:pPr/>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3DF1E-DF9C-45EB-AEBA-7E456F3933E1}" type="slidenum">
              <a:rPr lang="en-US" smtClean="0"/>
              <a:pPr/>
              <a:t>‹#›</a:t>
            </a:fld>
            <a:endParaRPr lang="en-US"/>
          </a:p>
        </p:txBody>
      </p:sp>
    </p:spTree>
    <p:extLst>
      <p:ext uri="{BB962C8B-B14F-4D97-AF65-F5344CB8AC3E}">
        <p14:creationId xmlns:p14="http://schemas.microsoft.com/office/powerpoint/2010/main" val="269723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73DF1E-DF9C-45EB-AEBA-7E456F3933E1}" type="slidenum">
              <a:rPr lang="en-US" smtClean="0"/>
              <a:pPr/>
              <a:t>2</a:t>
            </a:fld>
            <a:endParaRPr lang="en-US"/>
          </a:p>
        </p:txBody>
      </p:sp>
    </p:spTree>
    <p:extLst>
      <p:ext uri="{BB962C8B-B14F-4D97-AF65-F5344CB8AC3E}">
        <p14:creationId xmlns:p14="http://schemas.microsoft.com/office/powerpoint/2010/main" val="89426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b06bead8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b06bead8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24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12b06bead8a_0_1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12b06bead8a_0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89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12b06bead8a_0_1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12b06bead8a_0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555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2b06bead8a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2b06bead8a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56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2b06bead8a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2b06bead8a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64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2b06bead8a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2b06bead8a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38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9000" r="10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9486900"/>
            <a:ext cx="7772400" cy="598083"/>
            <a:chOff x="0" y="0"/>
            <a:chExt cx="904194" cy="157520"/>
          </a:xfrm>
        </p:grpSpPr>
        <p:sp>
          <p:nvSpPr>
            <p:cNvPr id="3" name="Freeform 3"/>
            <p:cNvSpPr/>
            <p:nvPr/>
          </p:nvSpPr>
          <p:spPr>
            <a:xfrm>
              <a:off x="0" y="0"/>
              <a:ext cx="904194" cy="157520"/>
            </a:xfrm>
            <a:custGeom>
              <a:avLst/>
              <a:gdLst/>
              <a:ahLst/>
              <a:cxnLst/>
              <a:rect l="l" t="t" r="r" b="b"/>
              <a:pathLst>
                <a:path w="904194" h="157520">
                  <a:moveTo>
                    <a:pt x="0" y="0"/>
                  </a:moveTo>
                  <a:lnTo>
                    <a:pt x="904194" y="0"/>
                  </a:lnTo>
                  <a:lnTo>
                    <a:pt x="904194" y="157520"/>
                  </a:lnTo>
                  <a:lnTo>
                    <a:pt x="0" y="157520"/>
                  </a:lnTo>
                  <a:close/>
                </a:path>
              </a:pathLst>
            </a:custGeom>
            <a:solidFill>
              <a:srgbClr val="7ED8FD"/>
            </a:solidFill>
          </p:spPr>
          <p:txBody>
            <a:bodyPr/>
            <a:lstStyle/>
            <a:p>
              <a:pPr algn="ctr"/>
              <a:r>
                <a:rPr lang="en-US" sz="3200" b="1" dirty="0" err="1"/>
                <a:t>Vụ</a:t>
              </a:r>
              <a:r>
                <a:rPr lang="en-US" sz="3200" b="1" dirty="0"/>
                <a:t> </a:t>
              </a:r>
              <a:r>
                <a:rPr lang="en-US" sz="3200" b="1" dirty="0" err="1"/>
                <a:t>các</a:t>
              </a:r>
              <a:r>
                <a:rPr lang="en-US" sz="3200" b="1" dirty="0"/>
                <a:t> </a:t>
              </a:r>
              <a:r>
                <a:rPr lang="en-US" sz="3200" b="1" dirty="0" err="1"/>
                <a:t>Tổ</a:t>
              </a:r>
              <a:r>
                <a:rPr lang="en-US" sz="3200" b="1" dirty="0"/>
                <a:t> </a:t>
              </a:r>
              <a:r>
                <a:rPr lang="en-US" sz="3200" b="1" dirty="0" err="1"/>
                <a:t>chức</a:t>
              </a:r>
              <a:r>
                <a:rPr lang="en-US" sz="3200" b="1" dirty="0"/>
                <a:t> </a:t>
              </a:r>
              <a:r>
                <a:rPr lang="en-US" sz="3200" b="1" dirty="0" err="1"/>
                <a:t>quốc</a:t>
              </a:r>
              <a:r>
                <a:rPr lang="en-US" sz="3200" b="1" dirty="0"/>
                <a:t> </a:t>
              </a:r>
              <a:r>
                <a:rPr lang="en-US" sz="3200" b="1" dirty="0" err="1"/>
                <a:t>tế</a:t>
              </a:r>
              <a:endParaRPr lang="en-US" sz="3200" b="1" dirty="0"/>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sp>
        <p:nvSpPr>
          <p:cNvPr id="6" name="TextBox 6"/>
          <p:cNvSpPr txBox="1"/>
          <p:nvPr/>
        </p:nvSpPr>
        <p:spPr>
          <a:xfrm>
            <a:off x="311496" y="738218"/>
            <a:ext cx="7613304" cy="4770537"/>
          </a:xfrm>
          <a:prstGeom prst="rect">
            <a:avLst/>
          </a:prstGeom>
        </p:spPr>
        <p:txBody>
          <a:bodyPr wrap="square" lIns="0" tIns="0" rIns="0" bIns="0" rtlCol="0" anchor="t">
            <a:spAutoFit/>
          </a:bodyPr>
          <a:lstStyle/>
          <a:p>
            <a:pPr lvl="0" algn="ctr">
              <a:lnSpc>
                <a:spcPts val="9267"/>
              </a:lnSpc>
              <a:spcBef>
                <a:spcPct val="0"/>
              </a:spcBef>
            </a:pPr>
            <a:r>
              <a:rPr lang="en-US" sz="4800" dirty="0" err="1">
                <a:solidFill>
                  <a:schemeClr val="tx2"/>
                </a:solidFill>
                <a:latin typeface="Open Sans Bold"/>
              </a:rPr>
              <a:t>Việt</a:t>
            </a:r>
            <a:r>
              <a:rPr lang="en-US" sz="4800" dirty="0">
                <a:solidFill>
                  <a:schemeClr val="tx2"/>
                </a:solidFill>
                <a:latin typeface="Open Sans Bold"/>
              </a:rPr>
              <a:t> Nam </a:t>
            </a:r>
            <a:r>
              <a:rPr lang="en-US" sz="4800" dirty="0" err="1">
                <a:solidFill>
                  <a:schemeClr val="tx2"/>
                </a:solidFill>
                <a:latin typeface="Open Sans Bold"/>
              </a:rPr>
              <a:t>trúng</a:t>
            </a:r>
            <a:r>
              <a:rPr lang="en-US" sz="4800" dirty="0">
                <a:solidFill>
                  <a:schemeClr val="tx2"/>
                </a:solidFill>
                <a:latin typeface="Open Sans Bold"/>
              </a:rPr>
              <a:t> </a:t>
            </a:r>
            <a:r>
              <a:rPr lang="en-US" sz="4800" dirty="0" err="1">
                <a:solidFill>
                  <a:schemeClr val="tx2"/>
                </a:solidFill>
                <a:latin typeface="Open Sans Bold"/>
              </a:rPr>
              <a:t>cử</a:t>
            </a:r>
            <a:r>
              <a:rPr lang="en-US" sz="4800" dirty="0">
                <a:solidFill>
                  <a:schemeClr val="tx2"/>
                </a:solidFill>
                <a:latin typeface="Open Sans Bold"/>
              </a:rPr>
              <a:t> </a:t>
            </a:r>
          </a:p>
          <a:p>
            <a:pPr lvl="0" algn="ctr">
              <a:lnSpc>
                <a:spcPts val="9267"/>
              </a:lnSpc>
              <a:spcBef>
                <a:spcPct val="0"/>
              </a:spcBef>
            </a:pPr>
            <a:r>
              <a:rPr lang="en-US" sz="4800" dirty="0" err="1">
                <a:solidFill>
                  <a:schemeClr val="tx2"/>
                </a:solidFill>
                <a:latin typeface="Open Sans Bold"/>
              </a:rPr>
              <a:t>Hội</a:t>
            </a:r>
            <a:r>
              <a:rPr lang="en-US" sz="4800" dirty="0">
                <a:solidFill>
                  <a:schemeClr val="tx2"/>
                </a:solidFill>
                <a:latin typeface="Open Sans Bold"/>
              </a:rPr>
              <a:t> </a:t>
            </a:r>
            <a:r>
              <a:rPr lang="en-US" sz="4800" dirty="0" err="1">
                <a:solidFill>
                  <a:schemeClr val="tx2"/>
                </a:solidFill>
                <a:latin typeface="Open Sans Bold"/>
              </a:rPr>
              <a:t>đồng</a:t>
            </a:r>
            <a:r>
              <a:rPr lang="en-US" sz="4800" dirty="0">
                <a:solidFill>
                  <a:schemeClr val="tx2"/>
                </a:solidFill>
                <a:latin typeface="Open Sans Bold"/>
              </a:rPr>
              <a:t> </a:t>
            </a:r>
            <a:r>
              <a:rPr lang="en-US" sz="4800" dirty="0" err="1">
                <a:solidFill>
                  <a:schemeClr val="tx2"/>
                </a:solidFill>
                <a:latin typeface="Open Sans Bold"/>
              </a:rPr>
              <a:t>Nhân</a:t>
            </a:r>
            <a:r>
              <a:rPr lang="en-US" sz="4800" dirty="0">
                <a:solidFill>
                  <a:schemeClr val="tx2"/>
                </a:solidFill>
                <a:latin typeface="Open Sans Bold"/>
              </a:rPr>
              <a:t> </a:t>
            </a:r>
            <a:r>
              <a:rPr lang="en-US" sz="4800" dirty="0" err="1">
                <a:solidFill>
                  <a:schemeClr val="tx2"/>
                </a:solidFill>
                <a:latin typeface="Open Sans Bold"/>
              </a:rPr>
              <a:t>quyền</a:t>
            </a:r>
            <a:r>
              <a:rPr lang="en-US" sz="4800" dirty="0">
                <a:solidFill>
                  <a:schemeClr val="tx2"/>
                </a:solidFill>
                <a:latin typeface="Open Sans Bold"/>
              </a:rPr>
              <a:t> </a:t>
            </a:r>
            <a:r>
              <a:rPr lang="en-US" sz="4800" dirty="0" err="1">
                <a:solidFill>
                  <a:schemeClr val="tx2"/>
                </a:solidFill>
                <a:latin typeface="Open Sans Bold"/>
              </a:rPr>
              <a:t>Liên</a:t>
            </a:r>
            <a:r>
              <a:rPr lang="en-US" sz="4800" dirty="0">
                <a:solidFill>
                  <a:schemeClr val="tx2"/>
                </a:solidFill>
                <a:latin typeface="Open Sans Bold"/>
              </a:rPr>
              <a:t> </a:t>
            </a:r>
            <a:r>
              <a:rPr lang="en-US" sz="4800" dirty="0" err="1">
                <a:solidFill>
                  <a:schemeClr val="tx2"/>
                </a:solidFill>
                <a:latin typeface="Open Sans Bold"/>
              </a:rPr>
              <a:t>hợp</a:t>
            </a:r>
            <a:r>
              <a:rPr lang="en-US" sz="4800" dirty="0">
                <a:solidFill>
                  <a:schemeClr val="tx2"/>
                </a:solidFill>
                <a:latin typeface="Open Sans Bold"/>
              </a:rPr>
              <a:t> </a:t>
            </a:r>
            <a:r>
              <a:rPr lang="en-US" sz="4800" dirty="0" err="1">
                <a:solidFill>
                  <a:schemeClr val="tx2"/>
                </a:solidFill>
                <a:latin typeface="Open Sans Bold"/>
              </a:rPr>
              <a:t>quốc</a:t>
            </a:r>
            <a:r>
              <a:rPr lang="en-US" sz="4800" dirty="0">
                <a:solidFill>
                  <a:schemeClr val="tx2"/>
                </a:solidFill>
                <a:latin typeface="Open Sans Bold"/>
              </a:rPr>
              <a:t> </a:t>
            </a:r>
            <a:r>
              <a:rPr lang="en-US" sz="4800" dirty="0" err="1">
                <a:solidFill>
                  <a:schemeClr val="tx2"/>
                </a:solidFill>
                <a:latin typeface="Open Sans Bold"/>
              </a:rPr>
              <a:t>nhiệm</a:t>
            </a:r>
            <a:r>
              <a:rPr lang="en-US" sz="4800" dirty="0">
                <a:solidFill>
                  <a:schemeClr val="tx2"/>
                </a:solidFill>
                <a:latin typeface="Open Sans Bold"/>
              </a:rPr>
              <a:t> </a:t>
            </a:r>
            <a:r>
              <a:rPr lang="en-US" sz="4800" dirty="0" err="1">
                <a:solidFill>
                  <a:schemeClr val="tx2"/>
                </a:solidFill>
                <a:latin typeface="Open Sans Bold"/>
              </a:rPr>
              <a:t>kỳ</a:t>
            </a:r>
            <a:r>
              <a:rPr lang="en-US" sz="4800" dirty="0">
                <a:solidFill>
                  <a:schemeClr val="tx2"/>
                </a:solidFill>
                <a:latin typeface="Open Sans Bold"/>
              </a:rPr>
              <a:t> 2026-2028</a:t>
            </a:r>
          </a:p>
        </p:txBody>
      </p:sp>
      <p:sp>
        <p:nvSpPr>
          <p:cNvPr id="7" name="TextBox 7"/>
          <p:cNvSpPr txBox="1"/>
          <p:nvPr/>
        </p:nvSpPr>
        <p:spPr>
          <a:xfrm>
            <a:off x="1028700" y="5471684"/>
            <a:ext cx="4645361" cy="406458"/>
          </a:xfrm>
          <a:prstGeom prst="rect">
            <a:avLst/>
          </a:prstGeom>
        </p:spPr>
        <p:txBody>
          <a:bodyPr lIns="0" tIns="0" rIns="0" bIns="0" rtlCol="0" anchor="t">
            <a:spAutoFit/>
          </a:bodyPr>
          <a:lstStyle/>
          <a:p>
            <a:pPr marL="0" lvl="0" indent="0">
              <a:lnSpc>
                <a:spcPts val="3359"/>
              </a:lnSpc>
              <a:spcBef>
                <a:spcPct val="0"/>
              </a:spcBef>
            </a:pPr>
            <a:endParaRPr lang="en-US" sz="2400" u="none" dirty="0">
              <a:solidFill>
                <a:srgbClr val="000000"/>
              </a:solidFill>
              <a:latin typeface="Noto Sans"/>
            </a:endParaRPr>
          </a:p>
        </p:txBody>
      </p:sp>
      <p:sp>
        <p:nvSpPr>
          <p:cNvPr id="8" name="TextBox 8"/>
          <p:cNvSpPr txBox="1"/>
          <p:nvPr/>
        </p:nvSpPr>
        <p:spPr>
          <a:xfrm>
            <a:off x="1028700" y="6389632"/>
            <a:ext cx="5786142" cy="370999"/>
          </a:xfrm>
          <a:prstGeom prst="rect">
            <a:avLst/>
          </a:prstGeom>
        </p:spPr>
        <p:txBody>
          <a:bodyPr lIns="0" tIns="0" rIns="0" bIns="0" rtlCol="0" anchor="t">
            <a:spAutoFit/>
          </a:bodyPr>
          <a:lstStyle/>
          <a:p>
            <a:pPr marL="0" lvl="0" indent="0">
              <a:lnSpc>
                <a:spcPts val="3080"/>
              </a:lnSpc>
              <a:spcBef>
                <a:spcPct val="0"/>
              </a:spcBef>
            </a:pPr>
            <a:endParaRPr lang="en-US" sz="2200" u="none" dirty="0">
              <a:solidFill>
                <a:srgbClr val="000000"/>
              </a:solidFill>
              <a:latin typeface="Noto Sans"/>
            </a:endParaRPr>
          </a:p>
        </p:txBody>
      </p:sp>
      <p:pic>
        <p:nvPicPr>
          <p:cNvPr id="1028" name="Picture 4" descr="LHQ thông báo trọng tâm của kỳ họp Đại hội đồng khóa 77 sắp tới | Thế giới  | Vietnam+ (VietnamPlus)">
            <a:extLst>
              <a:ext uri="{FF2B5EF4-FFF2-40B4-BE49-F238E27FC236}">
                <a16:creationId xmlns:a16="http://schemas.microsoft.com/office/drawing/2014/main" xmlns="" id="{0CFAAE5D-04E8-44A2-8B9B-4D5E598D54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5" t="5974" r="27498" b="487"/>
          <a:stretch/>
        </p:blipFill>
        <p:spPr bwMode="auto">
          <a:xfrm>
            <a:off x="8299104" y="202017"/>
            <a:ext cx="9988896" cy="9361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0" y="9983250"/>
            <a:ext cx="1028700" cy="303750"/>
            <a:chOff x="0" y="0"/>
            <a:chExt cx="270933" cy="80000"/>
          </a:xfrm>
        </p:grpSpPr>
        <p:sp>
          <p:nvSpPr>
            <p:cNvPr id="3" name="Freeform 3"/>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nSpc>
                  <a:spcPts val="2940"/>
                </a:lnSpc>
              </a:pPr>
              <a:endParaRPr/>
            </a:p>
          </p:txBody>
        </p:sp>
      </p:grpSp>
      <p:grpSp>
        <p:nvGrpSpPr>
          <p:cNvPr id="5" name="Group 5"/>
          <p:cNvGrpSpPr/>
          <p:nvPr/>
        </p:nvGrpSpPr>
        <p:grpSpPr>
          <a:xfrm>
            <a:off x="17259300" y="0"/>
            <a:ext cx="1028700" cy="303750"/>
            <a:chOff x="0" y="0"/>
            <a:chExt cx="270933" cy="80000"/>
          </a:xfrm>
        </p:grpSpPr>
        <p:sp>
          <p:nvSpPr>
            <p:cNvPr id="6" name="Freeform 6"/>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7ED8FD"/>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nSpc>
                  <a:spcPts val="2940"/>
                </a:lnSpc>
              </a:pPr>
              <a:endParaRPr/>
            </a:p>
          </p:txBody>
        </p:sp>
      </p:grpSp>
      <p:grpSp>
        <p:nvGrpSpPr>
          <p:cNvPr id="8" name="Group 8"/>
          <p:cNvGrpSpPr/>
          <p:nvPr/>
        </p:nvGrpSpPr>
        <p:grpSpPr>
          <a:xfrm>
            <a:off x="0" y="0"/>
            <a:ext cx="1028700" cy="303750"/>
            <a:chOff x="0" y="0"/>
            <a:chExt cx="270933" cy="80000"/>
          </a:xfrm>
        </p:grpSpPr>
        <p:sp>
          <p:nvSpPr>
            <p:cNvPr id="9" name="Freeform 9"/>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nSpc>
                  <a:spcPts val="2940"/>
                </a:lnSpc>
              </a:pPr>
              <a:endParaRPr/>
            </a:p>
          </p:txBody>
        </p:sp>
      </p:grpSp>
      <p:grpSp>
        <p:nvGrpSpPr>
          <p:cNvPr id="11" name="Group 11"/>
          <p:cNvGrpSpPr/>
          <p:nvPr/>
        </p:nvGrpSpPr>
        <p:grpSpPr>
          <a:xfrm>
            <a:off x="17259300" y="9983250"/>
            <a:ext cx="1028700" cy="303750"/>
            <a:chOff x="0" y="0"/>
            <a:chExt cx="270933" cy="80000"/>
          </a:xfrm>
        </p:grpSpPr>
        <p:sp>
          <p:nvSpPr>
            <p:cNvPr id="12" name="Freeform 12"/>
            <p:cNvSpPr/>
            <p:nvPr/>
          </p:nvSpPr>
          <p:spPr>
            <a:xfrm>
              <a:off x="0" y="0"/>
              <a:ext cx="270933" cy="80000"/>
            </a:xfrm>
            <a:custGeom>
              <a:avLst/>
              <a:gdLst/>
              <a:ahLst/>
              <a:cxnLst/>
              <a:rect l="l" t="t" r="r" b="b"/>
              <a:pathLst>
                <a:path w="270933" h="80000">
                  <a:moveTo>
                    <a:pt x="0" y="0"/>
                  </a:moveTo>
                  <a:lnTo>
                    <a:pt x="270933" y="0"/>
                  </a:lnTo>
                  <a:lnTo>
                    <a:pt x="270933" y="80000"/>
                  </a:lnTo>
                  <a:lnTo>
                    <a:pt x="0" y="80000"/>
                  </a:lnTo>
                  <a:close/>
                </a:path>
              </a:pathLst>
            </a:custGeom>
            <a:solidFill>
              <a:srgbClr val="00C282"/>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nSpc>
                  <a:spcPts val="2940"/>
                </a:lnSpc>
              </a:pPr>
              <a:endParaRPr/>
            </a:p>
          </p:txBody>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8600" y="1952586"/>
            <a:ext cx="14935200" cy="7398026"/>
          </a:xfrm>
          <a:prstGeom prst="rect">
            <a:avLst/>
          </a:prstGeom>
        </p:spPr>
      </p:pic>
      <p:sp>
        <p:nvSpPr>
          <p:cNvPr id="15" name="TextBox 15"/>
          <p:cNvSpPr txBox="1"/>
          <p:nvPr/>
        </p:nvSpPr>
        <p:spPr>
          <a:xfrm>
            <a:off x="3733800" y="568321"/>
            <a:ext cx="11670381" cy="1487587"/>
          </a:xfrm>
          <a:prstGeom prst="rect">
            <a:avLst/>
          </a:prstGeom>
        </p:spPr>
        <p:txBody>
          <a:bodyPr wrap="square" lIns="0" tIns="0" rIns="0" bIns="0" rtlCol="0" anchor="t">
            <a:spAutoFit/>
          </a:bodyPr>
          <a:lstStyle/>
          <a:p>
            <a:pPr marL="0" lvl="0" indent="0" algn="ctr">
              <a:lnSpc>
                <a:spcPts val="5800"/>
              </a:lnSpc>
              <a:spcBef>
                <a:spcPct val="0"/>
              </a:spcBef>
            </a:pPr>
            <a:r>
              <a:rPr lang="en-US" sz="5000" dirty="0" err="1">
                <a:solidFill>
                  <a:schemeClr val="tx2"/>
                </a:solidFill>
                <a:latin typeface="Open Sans Bold"/>
              </a:rPr>
              <a:t>Kết</a:t>
            </a:r>
            <a:r>
              <a:rPr lang="en-US" sz="5000" dirty="0">
                <a:solidFill>
                  <a:schemeClr val="tx2"/>
                </a:solidFill>
                <a:latin typeface="Open Sans Bold"/>
              </a:rPr>
              <a:t> </a:t>
            </a:r>
            <a:r>
              <a:rPr lang="en-US" sz="5000" dirty="0" err="1">
                <a:solidFill>
                  <a:schemeClr val="tx2"/>
                </a:solidFill>
                <a:latin typeface="Open Sans Bold"/>
              </a:rPr>
              <a:t>quả</a:t>
            </a:r>
            <a:r>
              <a:rPr lang="en-US" sz="5000" dirty="0">
                <a:solidFill>
                  <a:schemeClr val="tx2"/>
                </a:solidFill>
                <a:latin typeface="Open Sans Bold"/>
              </a:rPr>
              <a:t> </a:t>
            </a:r>
            <a:r>
              <a:rPr lang="en-US" sz="5000" dirty="0" err="1">
                <a:solidFill>
                  <a:schemeClr val="tx2"/>
                </a:solidFill>
                <a:latin typeface="Open Sans Bold"/>
              </a:rPr>
              <a:t>bỏ</a:t>
            </a:r>
            <a:r>
              <a:rPr lang="en-US" sz="5000" dirty="0">
                <a:solidFill>
                  <a:schemeClr val="tx2"/>
                </a:solidFill>
                <a:latin typeface="Open Sans Bold"/>
              </a:rPr>
              <a:t> </a:t>
            </a:r>
            <a:r>
              <a:rPr lang="en-US" sz="5000" dirty="0" err="1">
                <a:solidFill>
                  <a:schemeClr val="tx2"/>
                </a:solidFill>
                <a:latin typeface="Open Sans Bold"/>
              </a:rPr>
              <a:t>phiếu</a:t>
            </a:r>
            <a:r>
              <a:rPr lang="en-US" sz="5000" dirty="0">
                <a:solidFill>
                  <a:schemeClr val="tx2"/>
                </a:solidFill>
                <a:latin typeface="Open Sans Bold"/>
              </a:rPr>
              <a:t> </a:t>
            </a:r>
            <a:br>
              <a:rPr lang="en-US" sz="5000" dirty="0">
                <a:solidFill>
                  <a:schemeClr val="tx2"/>
                </a:solidFill>
                <a:latin typeface="Open Sans Bold"/>
              </a:rPr>
            </a:br>
            <a:r>
              <a:rPr lang="en-US" sz="5000" dirty="0">
                <a:solidFill>
                  <a:schemeClr val="tx2"/>
                </a:solidFill>
                <a:latin typeface="Open Sans Bold"/>
              </a:rPr>
              <a:t>(</a:t>
            </a:r>
            <a:r>
              <a:rPr lang="en-US" sz="5000" dirty="0" err="1">
                <a:solidFill>
                  <a:schemeClr val="tx2"/>
                </a:solidFill>
                <a:latin typeface="Open Sans Bold"/>
              </a:rPr>
              <a:t>tổng</a:t>
            </a:r>
            <a:r>
              <a:rPr lang="en-US" sz="5000" dirty="0">
                <a:solidFill>
                  <a:schemeClr val="tx2"/>
                </a:solidFill>
                <a:latin typeface="Open Sans Bold"/>
              </a:rPr>
              <a:t> 190 </a:t>
            </a:r>
            <a:r>
              <a:rPr lang="en-US" sz="5000" dirty="0" err="1">
                <a:solidFill>
                  <a:schemeClr val="tx2"/>
                </a:solidFill>
                <a:latin typeface="Open Sans Bold"/>
              </a:rPr>
              <a:t>phiếu</a:t>
            </a:r>
            <a:r>
              <a:rPr lang="en-US" sz="5000" dirty="0">
                <a:solidFill>
                  <a:schemeClr val="tx2"/>
                </a:solidFill>
                <a:latin typeface="Open Sans Bold"/>
              </a:rPr>
              <a:t> –</a:t>
            </a:r>
            <a:r>
              <a:rPr lang="en-US" sz="5000" dirty="0" err="1">
                <a:solidFill>
                  <a:schemeClr val="tx2"/>
                </a:solidFill>
                <a:latin typeface="Open Sans Bold"/>
              </a:rPr>
              <a:t>APG</a:t>
            </a:r>
            <a:r>
              <a:rPr lang="en-US" sz="5000" dirty="0">
                <a:solidFill>
                  <a:schemeClr val="tx2"/>
                </a:solidFill>
                <a:latin typeface="Open Sans Bold"/>
              </a:rPr>
              <a:t> 2 </a:t>
            </a:r>
            <a:r>
              <a:rPr lang="en-US" sz="5000" dirty="0" err="1">
                <a:solidFill>
                  <a:schemeClr val="tx2"/>
                </a:solidFill>
                <a:latin typeface="Open Sans Bold"/>
              </a:rPr>
              <a:t>phiếu</a:t>
            </a:r>
            <a:r>
              <a:rPr lang="en-US" sz="5000" dirty="0">
                <a:solidFill>
                  <a:schemeClr val="tx2"/>
                </a:solidFill>
                <a:latin typeface="Open Sans Bold"/>
              </a:rPr>
              <a:t> </a:t>
            </a:r>
            <a:r>
              <a:rPr lang="en-US" sz="5000" dirty="0" err="1">
                <a:solidFill>
                  <a:schemeClr val="tx2"/>
                </a:solidFill>
                <a:latin typeface="Open Sans Bold"/>
              </a:rPr>
              <a:t>trắng</a:t>
            </a:r>
            <a:r>
              <a:rPr lang="en-US" sz="5000" dirty="0">
                <a:solidFill>
                  <a:schemeClr val="tx2"/>
                </a:solidFill>
                <a:latin typeface="Open Sans Bold"/>
              </a:rPr>
              <a:t>)</a:t>
            </a:r>
            <a:endParaRPr lang="en-US" sz="5000" u="none" dirty="0">
              <a:solidFill>
                <a:schemeClr val="tx2"/>
              </a:solidFill>
              <a:latin typeface="Open Sans Bold"/>
            </a:endParaRPr>
          </a:p>
        </p:txBody>
      </p:sp>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505200" y="5163562"/>
            <a:ext cx="915930" cy="1182538"/>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01074" y="5178924"/>
            <a:ext cx="915930" cy="118253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96948" y="4097086"/>
            <a:ext cx="915930" cy="1182538"/>
          </a:xfrm>
          <a:prstGeom prst="rect">
            <a:avLst/>
          </a:prstGeom>
        </p:spPr>
      </p:pic>
      <p:pic>
        <p:nvPicPr>
          <p:cNvPr id="35" name="Picture 17">
            <a:extLst>
              <a:ext uri="{FF2B5EF4-FFF2-40B4-BE49-F238E27FC236}">
                <a16:creationId xmlns:a16="http://schemas.microsoft.com/office/drawing/2014/main" xmlns="" id="{3611180D-2351-4427-9DD1-BC50E04B3C8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538980" y="2078495"/>
            <a:ext cx="915930" cy="1182538"/>
          </a:xfrm>
          <a:prstGeom prst="rect">
            <a:avLst/>
          </a:prstGeom>
        </p:spPr>
      </p:pic>
      <p:pic>
        <p:nvPicPr>
          <p:cNvPr id="36" name="Picture 17">
            <a:extLst>
              <a:ext uri="{FF2B5EF4-FFF2-40B4-BE49-F238E27FC236}">
                <a16:creationId xmlns:a16="http://schemas.microsoft.com/office/drawing/2014/main" xmlns="" id="{75962627-8C4A-4771-8E14-FE569D7FBE9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630300" y="2489347"/>
            <a:ext cx="915930" cy="1182538"/>
          </a:xfrm>
          <a:prstGeom prst="rect">
            <a:avLst/>
          </a:prstGeom>
        </p:spPr>
      </p:pic>
      <p:sp>
        <p:nvSpPr>
          <p:cNvPr id="37" name="TextBox 36">
            <a:extLst>
              <a:ext uri="{FF2B5EF4-FFF2-40B4-BE49-F238E27FC236}">
                <a16:creationId xmlns:a16="http://schemas.microsoft.com/office/drawing/2014/main" xmlns="" id="{15BA230D-BA31-4C26-8E77-47F1F36E3738}"/>
              </a:ext>
            </a:extLst>
          </p:cNvPr>
          <p:cNvSpPr txBox="1"/>
          <p:nvPr/>
        </p:nvSpPr>
        <p:spPr>
          <a:xfrm>
            <a:off x="13287404" y="3357550"/>
            <a:ext cx="4406399" cy="2369880"/>
          </a:xfrm>
          <a:prstGeom prst="rect">
            <a:avLst/>
          </a:prstGeom>
          <a:noFill/>
        </p:spPr>
        <p:txBody>
          <a:bodyPr wrap="square" rtlCol="0">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APG</a:t>
            </a:r>
          </a:p>
          <a:p>
            <a:pPr marL="342900" indent="-342900" algn="just">
              <a:buFontTx/>
              <a:buChar char="-"/>
            </a:pP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Nam (180)</a:t>
            </a:r>
          </a:p>
          <a:p>
            <a:pPr marL="342900" indent="-342900" algn="just">
              <a:buFontTx/>
              <a:buChar char="-"/>
            </a:pPr>
            <a:r>
              <a:rPr lang="en-US" sz="2400" b="1" dirty="0">
                <a:solidFill>
                  <a:srgbClr val="FF0000"/>
                </a:solidFill>
                <a:latin typeface="Times New Roman" panose="02020603050405020304" pitchFamily="18" charset="0"/>
                <a:cs typeface="Times New Roman" panose="02020603050405020304" pitchFamily="18" charset="0"/>
              </a:rPr>
              <a:t>Pakistan (178)</a:t>
            </a:r>
          </a:p>
          <a:p>
            <a:pPr marL="342900" indent="-342900" algn="just">
              <a:buFontTx/>
              <a:buChar char="-"/>
            </a:pPr>
            <a:r>
              <a:rPr lang="en-US" sz="2400" b="1" dirty="0" err="1">
                <a:solidFill>
                  <a:srgbClr val="FF0000"/>
                </a:solidFill>
                <a:latin typeface="Times New Roman" panose="02020603050405020304" pitchFamily="18" charset="0"/>
                <a:cs typeface="Times New Roman" panose="02020603050405020304" pitchFamily="18" charset="0"/>
              </a:rPr>
              <a:t>Ấn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b="1" dirty="0">
                <a:solidFill>
                  <a:srgbClr val="FF0000"/>
                </a:solidFill>
                <a:latin typeface="Times New Roman" panose="02020603050405020304" pitchFamily="18" charset="0"/>
                <a:cs typeface="Times New Roman" panose="02020603050405020304" pitchFamily="18" charset="0"/>
              </a:rPr>
              <a:t> (177)</a:t>
            </a:r>
          </a:p>
          <a:p>
            <a:pPr marL="342900" indent="-342900" algn="just">
              <a:buFontTx/>
              <a:buChar char="-"/>
            </a:pPr>
            <a:r>
              <a:rPr lang="en-US" sz="2400" b="1" dirty="0">
                <a:solidFill>
                  <a:srgbClr val="FF0000"/>
                </a:solidFill>
                <a:latin typeface="Times New Roman" panose="02020603050405020304" pitchFamily="18" charset="0"/>
                <a:cs typeface="Times New Roman" panose="02020603050405020304" pitchFamily="18" charset="0"/>
              </a:rPr>
              <a:t>Iraq (175)</a:t>
            </a:r>
          </a:p>
          <a:p>
            <a:pPr marL="457200" indent="-457200" algn="just">
              <a:buFontTx/>
              <a:buChar char="-"/>
            </a:pP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65E38939-6A53-46C4-A804-D28CF72BFF2B}"/>
              </a:ext>
            </a:extLst>
          </p:cNvPr>
          <p:cNvSpPr txBox="1"/>
          <p:nvPr/>
        </p:nvSpPr>
        <p:spPr>
          <a:xfrm>
            <a:off x="7732193" y="6776344"/>
            <a:ext cx="2679049" cy="1938992"/>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AG (4/4): </a:t>
            </a:r>
          </a:p>
          <a:p>
            <a:pPr algn="r">
              <a:buFontTx/>
              <a:buChar char="-"/>
            </a:pPr>
            <a:r>
              <a:rPr lang="en-US" sz="2400" b="1" dirty="0">
                <a:latin typeface="Arial" panose="020B0604020202020204" pitchFamily="34" charset="0"/>
                <a:cs typeface="Arial" panose="020B0604020202020204" pitchFamily="34" charset="0"/>
              </a:rPr>
              <a:t>Mauritius (181)</a:t>
            </a:r>
          </a:p>
          <a:p>
            <a:pPr algn="r">
              <a:buFontTx/>
              <a:buChar char="-"/>
            </a:pPr>
            <a:r>
              <a:rPr lang="en-US" sz="2400" b="1" dirty="0">
                <a:latin typeface="Arial" panose="020B0604020202020204" pitchFamily="34" charset="0"/>
                <a:cs typeface="Arial" panose="020B0604020202020204" pitchFamily="34" charset="0"/>
              </a:rPr>
              <a:t>Angola (179)</a:t>
            </a:r>
          </a:p>
          <a:p>
            <a:pPr algn="r">
              <a:buFontTx/>
              <a:buChar char="-"/>
            </a:pPr>
            <a:r>
              <a:rPr lang="en-US" sz="2400" b="1" dirty="0">
                <a:latin typeface="Arial" panose="020B0604020202020204" pitchFamily="34" charset="0"/>
                <a:cs typeface="Arial" panose="020B0604020202020204" pitchFamily="34" charset="0"/>
              </a:rPr>
              <a:t>Nam Phi (178)</a:t>
            </a:r>
          </a:p>
          <a:p>
            <a:pPr algn="r">
              <a:buFontTx/>
              <a:buChar char="-"/>
            </a:pPr>
            <a:r>
              <a:rPr lang="en-US" sz="2400" b="1" dirty="0">
                <a:latin typeface="Arial" panose="020B0604020202020204" pitchFamily="34" charset="0"/>
                <a:cs typeface="Arial" panose="020B0604020202020204" pitchFamily="34" charset="0"/>
              </a:rPr>
              <a:t>Ai </a:t>
            </a:r>
            <a:r>
              <a:rPr lang="en-US" sz="2400" b="1" dirty="0" err="1">
                <a:latin typeface="Arial" panose="020B0604020202020204" pitchFamily="34" charset="0"/>
                <a:cs typeface="Arial" panose="020B0604020202020204" pitchFamily="34" charset="0"/>
              </a:rPr>
              <a:t>Cập</a:t>
            </a:r>
            <a:r>
              <a:rPr lang="en-US" sz="2400" b="1" dirty="0">
                <a:latin typeface="Arial" panose="020B0604020202020204" pitchFamily="34" charset="0"/>
                <a:cs typeface="Arial" panose="020B0604020202020204" pitchFamily="34" charset="0"/>
              </a:rPr>
              <a:t> (173)</a:t>
            </a:r>
          </a:p>
        </p:txBody>
      </p:sp>
      <p:sp>
        <p:nvSpPr>
          <p:cNvPr id="40" name="TextBox 39">
            <a:extLst>
              <a:ext uri="{FF2B5EF4-FFF2-40B4-BE49-F238E27FC236}">
                <a16:creationId xmlns:a16="http://schemas.microsoft.com/office/drawing/2014/main" xmlns="" id="{6DDE3451-B41B-4E2A-B0F5-09780453D4DD}"/>
              </a:ext>
            </a:extLst>
          </p:cNvPr>
          <p:cNvSpPr txBox="1"/>
          <p:nvPr/>
        </p:nvSpPr>
        <p:spPr>
          <a:xfrm>
            <a:off x="8648935" y="2580988"/>
            <a:ext cx="3448424" cy="1938992"/>
          </a:xfrm>
          <a:prstGeom prst="rect">
            <a:avLst/>
          </a:prstGeom>
          <a:noFill/>
        </p:spPr>
        <p:txBody>
          <a:bodyPr wrap="square" rtlCol="0">
            <a:spAutoFit/>
          </a:bodyPr>
          <a:lstStyle/>
          <a:p>
            <a:r>
              <a:rPr lang="en-US" sz="2400" b="1" dirty="0">
                <a:solidFill>
                  <a:srgbClr val="92D050"/>
                </a:solidFill>
                <a:latin typeface="Arial Black" panose="020B0A04020102020204" pitchFamily="34" charset="0"/>
                <a:cs typeface="Arial" panose="020B0604020202020204" pitchFamily="34" charset="0"/>
              </a:rPr>
              <a:t>EEG</a:t>
            </a:r>
          </a:p>
          <a:p>
            <a:pPr marL="342900" indent="-342900">
              <a:buFontTx/>
              <a:buChar char="-"/>
            </a:pPr>
            <a:r>
              <a:rPr lang="en-US" sz="2400" b="1" dirty="0">
                <a:solidFill>
                  <a:srgbClr val="92D050"/>
                </a:solidFill>
                <a:latin typeface="Arial Black" panose="020B0A04020102020204" pitchFamily="34" charset="0"/>
                <a:cs typeface="Arial" panose="020B0604020202020204" pitchFamily="34" charset="0"/>
              </a:rPr>
              <a:t>Slovenia (176)</a:t>
            </a:r>
          </a:p>
          <a:p>
            <a:pPr marL="342900" indent="-342900">
              <a:buFontTx/>
              <a:buChar char="-"/>
            </a:pPr>
            <a:r>
              <a:rPr lang="en-US" sz="2400" b="1" dirty="0">
                <a:solidFill>
                  <a:srgbClr val="92D050"/>
                </a:solidFill>
                <a:latin typeface="Arial Black" panose="020B0A04020102020204" pitchFamily="34" charset="0"/>
                <a:cs typeface="Arial" panose="020B0604020202020204" pitchFamily="34" charset="0"/>
              </a:rPr>
              <a:t>Estonia (171)</a:t>
            </a:r>
          </a:p>
          <a:p>
            <a:pPr marL="685800" indent="-685800" algn="r">
              <a:buFontTx/>
              <a:buChar char="-"/>
            </a:pPr>
            <a:endParaRPr lang="en-US" sz="48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DF62CCAB-528F-4236-9852-0BBDF9CB9951}"/>
              </a:ext>
            </a:extLst>
          </p:cNvPr>
          <p:cNvSpPr txBox="1"/>
          <p:nvPr/>
        </p:nvSpPr>
        <p:spPr>
          <a:xfrm>
            <a:off x="4462572" y="2965755"/>
            <a:ext cx="2286000" cy="1569660"/>
          </a:xfrm>
          <a:prstGeom prst="rect">
            <a:avLst/>
          </a:prstGeom>
          <a:noFill/>
        </p:spPr>
        <p:txBody>
          <a:bodyPr wrap="square" rtlCol="0">
            <a:spAutoFit/>
          </a:bodyPr>
          <a:lstStyle/>
          <a:p>
            <a:pPr algn="r"/>
            <a:r>
              <a:rPr lang="en-US" sz="2400" b="1" dirty="0">
                <a:solidFill>
                  <a:schemeClr val="tx2">
                    <a:lumMod val="60000"/>
                    <a:lumOff val="40000"/>
                  </a:schemeClr>
                </a:solidFill>
                <a:latin typeface="Arial" panose="020B0604020202020204" pitchFamily="34" charset="0"/>
                <a:cs typeface="Arial" panose="020B0604020202020204" pitchFamily="34" charset="0"/>
              </a:rPr>
              <a:t>WEOG (2/2): </a:t>
            </a:r>
          </a:p>
          <a:p>
            <a:pPr algn="r">
              <a:buFontTx/>
              <a:buChar char="-"/>
            </a:pPr>
            <a:r>
              <a:rPr lang="en-US" sz="2400" b="1" dirty="0">
                <a:solidFill>
                  <a:schemeClr val="tx2">
                    <a:lumMod val="60000"/>
                    <a:lumOff val="40000"/>
                  </a:schemeClr>
                </a:solidFill>
                <a:latin typeface="Arial" panose="020B0604020202020204" pitchFamily="34" charset="0"/>
                <a:cs typeface="Arial" panose="020B0604020202020204" pitchFamily="34" charset="0"/>
              </a:rPr>
              <a:t>Italy(179)</a:t>
            </a:r>
          </a:p>
          <a:p>
            <a:pPr algn="r">
              <a:buFontTx/>
              <a:buChar char="-"/>
            </a:pPr>
            <a:r>
              <a:rPr lang="en-US" sz="2400" b="1" dirty="0" err="1">
                <a:solidFill>
                  <a:schemeClr val="tx2">
                    <a:lumMod val="60000"/>
                    <a:lumOff val="40000"/>
                  </a:schemeClr>
                </a:solidFill>
                <a:latin typeface="Arial" panose="020B0604020202020204" pitchFamily="34" charset="0"/>
                <a:cs typeface="Arial" panose="020B0604020202020204" pitchFamily="34" charset="0"/>
              </a:rPr>
              <a:t>Anh</a:t>
            </a:r>
            <a:r>
              <a:rPr lang="en-US" sz="2400" b="1" dirty="0">
                <a:solidFill>
                  <a:schemeClr val="tx2">
                    <a:lumMod val="60000"/>
                    <a:lumOff val="40000"/>
                  </a:schemeClr>
                </a:solidFill>
                <a:latin typeface="Arial" panose="020B0604020202020204" pitchFamily="34" charset="0"/>
                <a:cs typeface="Arial" panose="020B0604020202020204" pitchFamily="34" charset="0"/>
              </a:rPr>
              <a:t> (161)</a:t>
            </a:r>
          </a:p>
          <a:p>
            <a:pPr marL="342900" indent="-342900" algn="ctr">
              <a:buFontTx/>
              <a:buChar char="-"/>
            </a:pPr>
            <a:endParaRPr lang="en-US" sz="2400" b="1"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6EE13250-C816-4080-8E09-519E1B2B4B94}"/>
              </a:ext>
            </a:extLst>
          </p:cNvPr>
          <p:cNvSpPr txBox="1"/>
          <p:nvPr/>
        </p:nvSpPr>
        <p:spPr>
          <a:xfrm>
            <a:off x="-381000" y="7127679"/>
            <a:ext cx="4114800" cy="1200329"/>
          </a:xfrm>
          <a:prstGeom prst="rect">
            <a:avLst/>
          </a:prstGeom>
          <a:noFill/>
        </p:spPr>
        <p:txBody>
          <a:bodyPr wrap="square" rtlCol="0">
            <a:spAutoFit/>
          </a:bodyPr>
          <a:lstStyle/>
          <a:p>
            <a:pPr algn="r"/>
            <a:r>
              <a:rPr lang="en-US" sz="2400" b="1" dirty="0">
                <a:solidFill>
                  <a:schemeClr val="accent6">
                    <a:lumMod val="75000"/>
                  </a:schemeClr>
                </a:solidFill>
                <a:latin typeface="Arial" panose="020B0604020202020204" pitchFamily="34" charset="0"/>
                <a:cs typeface="Arial" panose="020B0604020202020204" pitchFamily="34" charset="0"/>
              </a:rPr>
              <a:t>GRULAC (2/3):</a:t>
            </a:r>
          </a:p>
          <a:p>
            <a:pPr algn="r">
              <a:buFontTx/>
              <a:buChar char="-"/>
            </a:pPr>
            <a:r>
              <a:rPr lang="en-US" sz="2400" b="1" dirty="0">
                <a:solidFill>
                  <a:schemeClr val="accent6">
                    <a:lumMod val="75000"/>
                  </a:schemeClr>
                </a:solidFill>
                <a:latin typeface="Arial" panose="020B0604020202020204" pitchFamily="34" charset="0"/>
                <a:cs typeface="Arial" panose="020B0604020202020204" pitchFamily="34" charset="0"/>
              </a:rPr>
              <a:t>Chile (173)</a:t>
            </a:r>
          </a:p>
          <a:p>
            <a:pPr algn="r">
              <a:buFontTx/>
              <a:buChar char="-"/>
            </a:pPr>
            <a:r>
              <a:rPr lang="en-US" sz="2400" b="1" dirty="0">
                <a:solidFill>
                  <a:schemeClr val="accent6">
                    <a:lumMod val="75000"/>
                  </a:schemeClr>
                </a:solidFill>
                <a:latin typeface="Arial" panose="020B0604020202020204" pitchFamily="34" charset="0"/>
                <a:cs typeface="Arial" panose="020B0604020202020204" pitchFamily="34" charset="0"/>
              </a:rPr>
              <a:t>Ecuador (171)</a:t>
            </a:r>
            <a:r>
              <a:rPr lang="en-US" sz="2400" dirty="0">
                <a:solidFill>
                  <a:schemeClr val="accent6">
                    <a:lumMod val="75000"/>
                  </a:schemeClr>
                </a:solidFill>
                <a:latin typeface="Arial" panose="020B0604020202020204" pitchFamily="34" charset="0"/>
                <a:cs typeface="Arial" panose="020B060402020202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928630" y="1571600"/>
            <a:ext cx="15408000" cy="1145400"/>
          </a:xfrm>
          <a:prstGeom prst="rect">
            <a:avLst/>
          </a:prstGeom>
        </p:spPr>
        <p:txBody>
          <a:bodyPr spcFirstLastPara="1" vert="horz" wrap="square" lIns="182850" tIns="182850" rIns="182850" bIns="182850" rtlCol="0" anchor="ctr" anchorCtr="0">
            <a:noAutofit/>
          </a:bodyPr>
          <a:lstStyle/>
          <a:p>
            <a:pPr>
              <a:spcBef>
                <a:spcPts val="0"/>
              </a:spcBef>
            </a:pPr>
            <a:r>
              <a:rPr lang="en-US" dirty="0">
                <a:solidFill>
                  <a:srgbClr val="F8DD03"/>
                </a:solidFill>
              </a:rPr>
              <a:t>       </a:t>
            </a:r>
            <a:r>
              <a:rPr lang="en-US" b="1" dirty="0">
                <a:latin typeface="Arial" panose="020B0604020202020204" pitchFamily="34" charset="0"/>
                <a:cs typeface="Arial" panose="020B0604020202020204" pitchFamily="34" charset="0"/>
              </a:rPr>
              <a:t>Ý NGHĨA</a:t>
            </a:r>
            <a:endParaRPr b="1" dirty="0">
              <a:latin typeface="Arial" panose="020B0604020202020204" pitchFamily="34" charset="0"/>
              <a:cs typeface="Arial" panose="020B0604020202020204" pitchFamily="34" charset="0"/>
            </a:endParaRPr>
          </a:p>
        </p:txBody>
      </p:sp>
      <p:sp>
        <p:nvSpPr>
          <p:cNvPr id="209" name="Google Shape;209;p35"/>
          <p:cNvSpPr txBox="1"/>
          <p:nvPr/>
        </p:nvSpPr>
        <p:spPr>
          <a:xfrm>
            <a:off x="2176680" y="2490212"/>
            <a:ext cx="14493448" cy="1571636"/>
          </a:xfrm>
          <a:prstGeom prst="rect">
            <a:avLst/>
          </a:prstGeom>
          <a:solidFill>
            <a:srgbClr val="597ABD"/>
          </a:solidFill>
          <a:ln>
            <a:noFill/>
          </a:ln>
        </p:spPr>
        <p:txBody>
          <a:bodyPr spcFirstLastPara="1" wrap="square" lIns="182850" tIns="182850" rIns="182850" bIns="182850" anchor="ctr" anchorCtr="0">
            <a:noAutofit/>
          </a:bodyPr>
          <a:lstStyle/>
          <a:p>
            <a:pPr algn="ctr"/>
            <a:r>
              <a:rPr lang="en-US" sz="3600" dirty="0">
                <a:solidFill>
                  <a:schemeClr val="lt1"/>
                </a:solidFill>
                <a:latin typeface="Montserrat"/>
                <a:ea typeface="Montserrat"/>
                <a:cs typeface="Montserrat"/>
                <a:sym typeface="Montserrat"/>
              </a:rPr>
              <a:t>G</a:t>
            </a:r>
            <a:r>
              <a:rPr lang="vi-VN" sz="3600" dirty="0">
                <a:solidFill>
                  <a:schemeClr val="lt1"/>
                </a:solidFill>
                <a:latin typeface="Montserrat"/>
                <a:ea typeface="Montserrat"/>
                <a:cs typeface="Montserrat"/>
                <a:sym typeface="Montserrat"/>
              </a:rPr>
              <a:t>hi nhận của cộng đồng quốc tế đối với thế và lực mới của đất nước và tâm thế của Việt Nam sẵn sàng đóng góp nhiều hơn vào giải quyết các vấn đề chung của thế giới</a:t>
            </a:r>
            <a:endParaRPr sz="3600" dirty="0">
              <a:solidFill>
                <a:schemeClr val="lt1"/>
              </a:solidFill>
              <a:latin typeface="Montserrat"/>
              <a:ea typeface="Montserrat"/>
              <a:cs typeface="Montserrat"/>
              <a:sym typeface="Montserrat"/>
            </a:endParaRPr>
          </a:p>
        </p:txBody>
      </p:sp>
      <p:cxnSp>
        <p:nvCxnSpPr>
          <p:cNvPr id="218" name="Google Shape;218;p35"/>
          <p:cNvCxnSpPr>
            <a:cxnSpLocks/>
            <a:stCxn id="209" idx="2"/>
          </p:cNvCxnSpPr>
          <p:nvPr/>
        </p:nvCxnSpPr>
        <p:spPr>
          <a:xfrm rot="5400000">
            <a:off x="9240871" y="4233991"/>
            <a:ext cx="354676" cy="10391"/>
          </a:xfrm>
          <a:prstGeom prst="straightConnector1">
            <a:avLst/>
          </a:prstGeom>
          <a:noFill/>
          <a:ln w="19050" cap="flat" cmpd="sng">
            <a:solidFill>
              <a:schemeClr val="dk2"/>
            </a:solidFill>
            <a:prstDash val="solid"/>
            <a:round/>
            <a:headEnd type="none" w="med" len="med"/>
            <a:tailEnd type="none" w="med" len="med"/>
          </a:ln>
        </p:spPr>
      </p:cxnSp>
      <p:sp>
        <p:nvSpPr>
          <p:cNvPr id="216" name="Google Shape;216;p35"/>
          <p:cNvSpPr txBox="1"/>
          <p:nvPr/>
        </p:nvSpPr>
        <p:spPr>
          <a:xfrm>
            <a:off x="2186518" y="6470364"/>
            <a:ext cx="14493448" cy="1302790"/>
          </a:xfrm>
          <a:prstGeom prst="rect">
            <a:avLst/>
          </a:prstGeom>
          <a:solidFill>
            <a:srgbClr val="597ABD"/>
          </a:solidFill>
          <a:ln>
            <a:noFill/>
          </a:ln>
        </p:spPr>
        <p:txBody>
          <a:bodyPr spcFirstLastPara="1" wrap="square" lIns="182850" tIns="182850" rIns="182850" bIns="182850" anchor="ctr" anchorCtr="0">
            <a:noAutofit/>
          </a:bodyPr>
          <a:lstStyle/>
          <a:p>
            <a:pPr algn="ctr"/>
            <a:r>
              <a:rPr lang="en-US" sz="3200" dirty="0">
                <a:solidFill>
                  <a:schemeClr val="lt1"/>
                </a:solidFill>
                <a:latin typeface="Montserrat"/>
                <a:ea typeface="Montserrat"/>
                <a:cs typeface="Montserrat"/>
                <a:sym typeface="Montserrat"/>
              </a:rPr>
              <a:t>Đ</a:t>
            </a:r>
            <a:r>
              <a:rPr lang="vi-VN" sz="3200" dirty="0">
                <a:solidFill>
                  <a:schemeClr val="lt1"/>
                </a:solidFill>
                <a:latin typeface="Montserrat"/>
                <a:ea typeface="Montserrat"/>
                <a:cs typeface="Montserrat"/>
                <a:sym typeface="Montserrat"/>
              </a:rPr>
              <a:t>ánh giá khách quan, tích cực của cộng đồng quốc tế đối với những cam kết, nỗ lực, thành tựu của ta </a:t>
            </a:r>
            <a:r>
              <a:rPr lang="en-US" sz="3200" dirty="0">
                <a:solidFill>
                  <a:schemeClr val="lt1"/>
                </a:solidFill>
                <a:latin typeface="Montserrat"/>
                <a:ea typeface="Montserrat"/>
                <a:cs typeface="Montserrat"/>
                <a:sym typeface="Montserrat"/>
              </a:rPr>
              <a:t>trong </a:t>
            </a:r>
            <a:r>
              <a:rPr lang="en-US" sz="3200" dirty="0" err="1">
                <a:solidFill>
                  <a:schemeClr val="lt1"/>
                </a:solidFill>
                <a:latin typeface="Montserrat"/>
                <a:ea typeface="Montserrat"/>
                <a:cs typeface="Montserrat"/>
                <a:sym typeface="Montserrat"/>
              </a:rPr>
              <a:t>thúc</a:t>
            </a:r>
            <a:r>
              <a:rPr lang="en-US" sz="3200" dirty="0">
                <a:solidFill>
                  <a:schemeClr val="lt1"/>
                </a:solidFill>
                <a:latin typeface="Montserrat"/>
                <a:ea typeface="Montserrat"/>
                <a:cs typeface="Montserrat"/>
                <a:sym typeface="Montserrat"/>
              </a:rPr>
              <a:t> </a:t>
            </a:r>
            <a:r>
              <a:rPr lang="en-US" sz="3200" dirty="0" err="1">
                <a:solidFill>
                  <a:schemeClr val="lt1"/>
                </a:solidFill>
                <a:latin typeface="Montserrat"/>
                <a:ea typeface="Montserrat"/>
                <a:cs typeface="Montserrat"/>
                <a:sym typeface="Montserrat"/>
              </a:rPr>
              <a:t>đẩy</a:t>
            </a:r>
            <a:r>
              <a:rPr lang="en-US" sz="3200" dirty="0">
                <a:solidFill>
                  <a:schemeClr val="lt1"/>
                </a:solidFill>
                <a:latin typeface="Montserrat"/>
                <a:ea typeface="Montserrat"/>
                <a:cs typeface="Montserrat"/>
                <a:sym typeface="Montserrat"/>
              </a:rPr>
              <a:t> và bảo </a:t>
            </a:r>
            <a:r>
              <a:rPr lang="en-US" sz="3200" dirty="0" err="1">
                <a:solidFill>
                  <a:schemeClr val="lt1"/>
                </a:solidFill>
                <a:latin typeface="Montserrat"/>
                <a:ea typeface="Montserrat"/>
                <a:cs typeface="Montserrat"/>
                <a:sym typeface="Montserrat"/>
              </a:rPr>
              <a:t>vệ</a:t>
            </a:r>
            <a:r>
              <a:rPr lang="en-US" sz="3200" dirty="0">
                <a:solidFill>
                  <a:schemeClr val="lt1"/>
                </a:solidFill>
                <a:latin typeface="Montserrat"/>
                <a:ea typeface="Montserrat"/>
                <a:cs typeface="Montserrat"/>
                <a:sym typeface="Montserrat"/>
              </a:rPr>
              <a:t> </a:t>
            </a:r>
            <a:r>
              <a:rPr lang="en-US" sz="3200" dirty="0" err="1">
                <a:solidFill>
                  <a:schemeClr val="lt1"/>
                </a:solidFill>
                <a:latin typeface="Montserrat"/>
                <a:ea typeface="Montserrat"/>
                <a:cs typeface="Montserrat"/>
                <a:sym typeface="Montserrat"/>
              </a:rPr>
              <a:t>quyền</a:t>
            </a:r>
            <a:r>
              <a:rPr lang="en-US" sz="3200" dirty="0">
                <a:solidFill>
                  <a:schemeClr val="lt1"/>
                </a:solidFill>
                <a:latin typeface="Montserrat"/>
                <a:ea typeface="Montserrat"/>
                <a:cs typeface="Montserrat"/>
                <a:sym typeface="Montserrat"/>
              </a:rPr>
              <a:t> con người</a:t>
            </a:r>
            <a:endParaRPr sz="3200" dirty="0">
              <a:solidFill>
                <a:schemeClr val="lt1"/>
              </a:solidFill>
              <a:latin typeface="Montserrat"/>
              <a:ea typeface="Montserrat"/>
              <a:cs typeface="Montserrat"/>
              <a:sym typeface="Montserrat"/>
            </a:endParaRPr>
          </a:p>
        </p:txBody>
      </p:sp>
      <p:cxnSp>
        <p:nvCxnSpPr>
          <p:cNvPr id="219" name="Google Shape;219;p35"/>
          <p:cNvCxnSpPr>
            <a:cxnSpLocks/>
            <a:endCxn id="216" idx="0"/>
          </p:cNvCxnSpPr>
          <p:nvPr/>
        </p:nvCxnSpPr>
        <p:spPr>
          <a:xfrm>
            <a:off x="9413013" y="6063262"/>
            <a:ext cx="20229" cy="407102"/>
          </a:xfrm>
          <a:prstGeom prst="straightConnector1">
            <a:avLst/>
          </a:prstGeom>
          <a:noFill/>
          <a:ln w="19050" cap="flat" cmpd="sng">
            <a:solidFill>
              <a:schemeClr val="dk2"/>
            </a:solidFill>
            <a:prstDash val="solid"/>
            <a:round/>
            <a:headEnd type="none" w="med" len="med"/>
            <a:tailEnd type="none" w="med" len="med"/>
          </a:ln>
        </p:spPr>
      </p:cxnSp>
      <p:sp>
        <p:nvSpPr>
          <p:cNvPr id="220" name="Google Shape;220;p35"/>
          <p:cNvSpPr txBox="1"/>
          <p:nvPr/>
        </p:nvSpPr>
        <p:spPr>
          <a:xfrm>
            <a:off x="1076390" y="2742987"/>
            <a:ext cx="1025400" cy="1166400"/>
          </a:xfrm>
          <a:prstGeom prst="rect">
            <a:avLst/>
          </a:prstGeom>
          <a:noFill/>
          <a:ln>
            <a:noFill/>
          </a:ln>
        </p:spPr>
        <p:txBody>
          <a:bodyPr spcFirstLastPara="1" wrap="square" lIns="182850" tIns="182850" rIns="182850" bIns="182850" anchor="ctr" anchorCtr="0">
            <a:noAutofit/>
          </a:bodyPr>
          <a:lstStyle/>
          <a:p>
            <a:pPr algn="ctr"/>
            <a:r>
              <a:rPr lang="en" sz="3600" dirty="0">
                <a:solidFill>
                  <a:schemeClr val="dk1"/>
                </a:solidFill>
                <a:latin typeface="Montserrat"/>
                <a:ea typeface="Montserrat"/>
                <a:cs typeface="Montserrat"/>
                <a:sym typeface="Montserrat"/>
              </a:rPr>
              <a:t>01</a:t>
            </a:r>
            <a:endParaRPr sz="3600" dirty="0">
              <a:solidFill>
                <a:schemeClr val="dk1"/>
              </a:solidFill>
              <a:latin typeface="Montserrat"/>
              <a:ea typeface="Montserrat"/>
              <a:cs typeface="Montserrat"/>
              <a:sym typeface="Montserrat"/>
            </a:endParaRPr>
          </a:p>
        </p:txBody>
      </p:sp>
      <p:grpSp>
        <p:nvGrpSpPr>
          <p:cNvPr id="12" name="Group 11">
            <a:extLst>
              <a:ext uri="{FF2B5EF4-FFF2-40B4-BE49-F238E27FC236}">
                <a16:creationId xmlns:a16="http://schemas.microsoft.com/office/drawing/2014/main" xmlns="" id="{C7C44BCB-DB26-43B7-BBC6-220DD3696293}"/>
              </a:ext>
            </a:extLst>
          </p:cNvPr>
          <p:cNvGrpSpPr/>
          <p:nvPr/>
        </p:nvGrpSpPr>
        <p:grpSpPr>
          <a:xfrm>
            <a:off x="1114490" y="4416524"/>
            <a:ext cx="15545248" cy="1927328"/>
            <a:chOff x="1625860" y="4569482"/>
            <a:chExt cx="15545248" cy="1927328"/>
          </a:xfrm>
        </p:grpSpPr>
        <p:sp>
          <p:nvSpPr>
            <p:cNvPr id="212" name="Google Shape;212;p35"/>
            <p:cNvSpPr txBox="1"/>
            <p:nvPr/>
          </p:nvSpPr>
          <p:spPr>
            <a:xfrm>
              <a:off x="2677658" y="4569482"/>
              <a:ext cx="14493450" cy="1646738"/>
            </a:xfrm>
            <a:prstGeom prst="rect">
              <a:avLst/>
            </a:prstGeom>
            <a:solidFill>
              <a:srgbClr val="597ABD"/>
            </a:solidFill>
            <a:ln>
              <a:noFill/>
            </a:ln>
          </p:spPr>
          <p:txBody>
            <a:bodyPr spcFirstLastPara="1" wrap="square" lIns="182850" tIns="182850" rIns="182850" bIns="182850" anchor="ctr" anchorCtr="0">
              <a:noAutofit/>
            </a:bodyPr>
            <a:lstStyle/>
            <a:p>
              <a:pPr algn="ctr"/>
              <a:r>
                <a:rPr lang="en-US" sz="3600" dirty="0" err="1">
                  <a:solidFill>
                    <a:schemeClr val="lt1"/>
                  </a:solidFill>
                  <a:latin typeface="Montserrat"/>
                  <a:ea typeface="Montserrat"/>
                  <a:cs typeface="Montserrat"/>
                  <a:sym typeface="Montserrat"/>
                </a:rPr>
                <a:t>Thành</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tích</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trong</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công</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tác</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đối</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ngoại</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đa</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ph</a:t>
              </a:r>
              <a:r>
                <a:rPr lang="vi-VN" sz="3600" dirty="0">
                  <a:solidFill>
                    <a:schemeClr val="lt1"/>
                  </a:solidFill>
                  <a:latin typeface="Montserrat"/>
                  <a:ea typeface="Montserrat"/>
                  <a:cs typeface="Montserrat"/>
                  <a:sym typeface="Montserrat"/>
                </a:rPr>
                <a:t>ư</a:t>
              </a:r>
              <a:r>
                <a:rPr lang="en-US" sz="3600" dirty="0" err="1">
                  <a:solidFill>
                    <a:schemeClr val="lt1"/>
                  </a:solidFill>
                  <a:latin typeface="Montserrat"/>
                  <a:ea typeface="Montserrat"/>
                  <a:cs typeface="Montserrat"/>
                  <a:sym typeface="Montserrat"/>
                </a:rPr>
                <a:t>ơng</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của</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Đảng</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và</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Nhà</a:t>
              </a:r>
              <a:r>
                <a:rPr lang="en-US" sz="3600" dirty="0">
                  <a:solidFill>
                    <a:schemeClr val="lt1"/>
                  </a:solidFill>
                  <a:latin typeface="Montserrat"/>
                  <a:ea typeface="Montserrat"/>
                  <a:cs typeface="Montserrat"/>
                  <a:sym typeface="Montserrat"/>
                </a:rPr>
                <a:t> n</a:t>
              </a:r>
              <a:r>
                <a:rPr lang="vi-VN" sz="3600" dirty="0">
                  <a:solidFill>
                    <a:schemeClr val="lt1"/>
                  </a:solidFill>
                  <a:latin typeface="Montserrat"/>
                  <a:ea typeface="Montserrat"/>
                  <a:cs typeface="Montserrat"/>
                  <a:sym typeface="Montserrat"/>
                </a:rPr>
                <a:t>ư</a:t>
              </a:r>
              <a:r>
                <a:rPr lang="en-US" sz="3600" dirty="0" err="1">
                  <a:solidFill>
                    <a:schemeClr val="lt1"/>
                  </a:solidFill>
                  <a:latin typeface="Montserrat"/>
                  <a:ea typeface="Montserrat"/>
                  <a:cs typeface="Montserrat"/>
                  <a:sym typeface="Montserrat"/>
                </a:rPr>
                <a:t>ớc</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ta</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trên</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tinh</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thần</a:t>
              </a:r>
              <a:r>
                <a:rPr lang="en-US" sz="3600" dirty="0">
                  <a:solidFill>
                    <a:schemeClr val="lt1"/>
                  </a:solidFill>
                  <a:latin typeface="Montserrat"/>
                  <a:ea typeface="Montserrat"/>
                  <a:cs typeface="Montserrat"/>
                  <a:sym typeface="Montserrat"/>
                </a:rPr>
                <a:t> NQ 59, CT25 </a:t>
              </a:r>
              <a:r>
                <a:rPr lang="en-US" sz="3600" dirty="0" err="1">
                  <a:solidFill>
                    <a:schemeClr val="lt1"/>
                  </a:solidFill>
                  <a:latin typeface="Montserrat"/>
                  <a:ea typeface="Montserrat"/>
                  <a:cs typeface="Montserrat"/>
                  <a:sym typeface="Montserrat"/>
                </a:rPr>
                <a:t>và</a:t>
              </a:r>
              <a:r>
                <a:rPr lang="en-US" sz="3600" dirty="0">
                  <a:solidFill>
                    <a:schemeClr val="lt1"/>
                  </a:solidFill>
                  <a:latin typeface="Montserrat"/>
                  <a:ea typeface="Montserrat"/>
                  <a:cs typeface="Montserrat"/>
                  <a:sym typeface="Montserrat"/>
                </a:rPr>
                <a:t> KL 125 </a:t>
              </a:r>
              <a:r>
                <a:rPr lang="en-US" sz="3600" dirty="0" err="1">
                  <a:solidFill>
                    <a:schemeClr val="lt1"/>
                  </a:solidFill>
                  <a:latin typeface="Montserrat"/>
                  <a:ea typeface="Montserrat"/>
                  <a:cs typeface="Montserrat"/>
                  <a:sym typeface="Montserrat"/>
                </a:rPr>
                <a:t>thực</a:t>
              </a:r>
              <a:r>
                <a:rPr lang="en-US" sz="3600" dirty="0">
                  <a:solidFill>
                    <a:schemeClr val="lt1"/>
                  </a:solidFill>
                  <a:latin typeface="Montserrat"/>
                  <a:ea typeface="Montserrat"/>
                  <a:cs typeface="Montserrat"/>
                  <a:sym typeface="Montserrat"/>
                </a:rPr>
                <a:t> </a:t>
              </a:r>
              <a:r>
                <a:rPr lang="en-US" sz="3600" dirty="0" err="1">
                  <a:solidFill>
                    <a:schemeClr val="lt1"/>
                  </a:solidFill>
                  <a:latin typeface="Montserrat"/>
                  <a:ea typeface="Montserrat"/>
                  <a:cs typeface="Montserrat"/>
                  <a:sym typeface="Montserrat"/>
                </a:rPr>
                <a:t>hiện</a:t>
              </a:r>
              <a:r>
                <a:rPr lang="en-US" sz="3600" dirty="0">
                  <a:solidFill>
                    <a:schemeClr val="lt1"/>
                  </a:solidFill>
                  <a:latin typeface="Montserrat"/>
                  <a:ea typeface="Montserrat"/>
                  <a:cs typeface="Montserrat"/>
                  <a:sym typeface="Montserrat"/>
                </a:rPr>
                <a:t> CT25</a:t>
              </a:r>
              <a:endParaRPr sz="3600" dirty="0">
                <a:solidFill>
                  <a:schemeClr val="lt1"/>
                </a:solidFill>
                <a:latin typeface="Montserrat"/>
                <a:ea typeface="Montserrat"/>
                <a:cs typeface="Montserrat"/>
                <a:sym typeface="Montserrat"/>
              </a:endParaRPr>
            </a:p>
          </p:txBody>
        </p:sp>
        <p:sp>
          <p:nvSpPr>
            <p:cNvPr id="221" name="Google Shape;221;p35"/>
            <p:cNvSpPr txBox="1"/>
            <p:nvPr/>
          </p:nvSpPr>
          <p:spPr>
            <a:xfrm>
              <a:off x="1625860" y="5330410"/>
              <a:ext cx="1025400" cy="1166400"/>
            </a:xfrm>
            <a:prstGeom prst="rect">
              <a:avLst/>
            </a:prstGeom>
            <a:noFill/>
            <a:ln>
              <a:noFill/>
            </a:ln>
          </p:spPr>
          <p:txBody>
            <a:bodyPr spcFirstLastPara="1" wrap="square" lIns="182850" tIns="182850" rIns="182850" bIns="182850" anchor="ctr" anchorCtr="0">
              <a:noAutofit/>
            </a:bodyPr>
            <a:lstStyle/>
            <a:p>
              <a:pPr algn="ctr"/>
              <a:r>
                <a:rPr lang="en" sz="3600" dirty="0">
                  <a:solidFill>
                    <a:schemeClr val="dk1"/>
                  </a:solidFill>
                  <a:latin typeface="Montserrat"/>
                  <a:ea typeface="Montserrat"/>
                  <a:cs typeface="Montserrat"/>
                  <a:sym typeface="Montserrat"/>
                </a:rPr>
                <a:t>02</a:t>
              </a:r>
              <a:endParaRPr sz="3600" dirty="0">
                <a:solidFill>
                  <a:schemeClr val="dk1"/>
                </a:solidFill>
                <a:latin typeface="Montserrat"/>
                <a:ea typeface="Montserrat"/>
                <a:cs typeface="Montserrat"/>
                <a:sym typeface="Montserrat"/>
              </a:endParaRPr>
            </a:p>
          </p:txBody>
        </p:sp>
      </p:grpSp>
      <p:cxnSp>
        <p:nvCxnSpPr>
          <p:cNvPr id="17" name="Google Shape;219;p35">
            <a:extLst>
              <a:ext uri="{FF2B5EF4-FFF2-40B4-BE49-F238E27FC236}">
                <a16:creationId xmlns:a16="http://schemas.microsoft.com/office/drawing/2014/main" xmlns="" id="{B82D2C18-BDF3-45E4-B1FE-0351232389C9}"/>
              </a:ext>
            </a:extLst>
          </p:cNvPr>
          <p:cNvCxnSpPr>
            <a:cxnSpLocks/>
          </p:cNvCxnSpPr>
          <p:nvPr/>
        </p:nvCxnSpPr>
        <p:spPr>
          <a:xfrm>
            <a:off x="9486128" y="7773155"/>
            <a:ext cx="0" cy="604007"/>
          </a:xfrm>
          <a:prstGeom prst="straightConnector1">
            <a:avLst/>
          </a:prstGeom>
          <a:noFill/>
          <a:ln w="19050" cap="flat" cmpd="sng">
            <a:solidFill>
              <a:schemeClr val="dk2"/>
            </a:solidFill>
            <a:prstDash val="solid"/>
            <a:round/>
            <a:headEnd type="none" w="med" len="med"/>
            <a:tailEnd type="none" w="med" len="med"/>
          </a:ln>
        </p:spPr>
      </p:cxnSp>
      <p:sp>
        <p:nvSpPr>
          <p:cNvPr id="18" name="Google Shape;222;p35">
            <a:extLst>
              <a:ext uri="{FF2B5EF4-FFF2-40B4-BE49-F238E27FC236}">
                <a16:creationId xmlns:a16="http://schemas.microsoft.com/office/drawing/2014/main" xmlns="" id="{1DFB6E42-8451-437F-9D9A-ADC4DCEFAA9B}"/>
              </a:ext>
            </a:extLst>
          </p:cNvPr>
          <p:cNvSpPr txBox="1"/>
          <p:nvPr/>
        </p:nvSpPr>
        <p:spPr>
          <a:xfrm>
            <a:off x="1161118" y="6492685"/>
            <a:ext cx="1025400" cy="1166400"/>
          </a:xfrm>
          <a:prstGeom prst="rect">
            <a:avLst/>
          </a:prstGeom>
          <a:noFill/>
          <a:ln>
            <a:noFill/>
          </a:ln>
        </p:spPr>
        <p:txBody>
          <a:bodyPr spcFirstLastPara="1" wrap="square" lIns="182850" tIns="182850" rIns="182850" bIns="182850" anchor="ctr" anchorCtr="0">
            <a:noAutofit/>
          </a:bodyPr>
          <a:lstStyle/>
          <a:p>
            <a:pPr algn="ctr"/>
            <a:r>
              <a:rPr lang="en" sz="3600" dirty="0">
                <a:solidFill>
                  <a:schemeClr val="dk1"/>
                </a:solidFill>
                <a:latin typeface="Montserrat"/>
                <a:ea typeface="Montserrat"/>
                <a:cs typeface="Montserrat"/>
                <a:sym typeface="Montserrat"/>
              </a:rPr>
              <a:t>03</a:t>
            </a:r>
            <a:endParaRPr sz="3600" dirty="0">
              <a:solidFill>
                <a:schemeClr val="dk1"/>
              </a:solidFill>
              <a:latin typeface="Montserrat"/>
              <a:ea typeface="Montserrat"/>
              <a:cs typeface="Montserrat"/>
              <a:sym typeface="Montserra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fill="hold"/>
                                        <p:tgtEl>
                                          <p:spTgt spid="220"/>
                                        </p:tgtEl>
                                        <p:attrNameLst>
                                          <p:attrName>ppt_x</p:attrName>
                                        </p:attrNameLst>
                                      </p:cBhvr>
                                      <p:tavLst>
                                        <p:tav tm="0">
                                          <p:val>
                                            <p:strVal val="#ppt_x"/>
                                          </p:val>
                                        </p:tav>
                                        <p:tav tm="100000">
                                          <p:val>
                                            <p:strVal val="#ppt_x"/>
                                          </p:val>
                                        </p:tav>
                                      </p:tavLst>
                                    </p:anim>
                                    <p:anim calcmode="lin" valueType="num">
                                      <p:cBhvr additive="base">
                                        <p:cTn id="8" dur="500" fill="hold"/>
                                        <p:tgtEl>
                                          <p:spTgt spid="2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9"/>
                                        </p:tgtEl>
                                        <p:attrNameLst>
                                          <p:attrName>style.visibility</p:attrName>
                                        </p:attrNameLst>
                                      </p:cBhvr>
                                      <p:to>
                                        <p:strVal val="visible"/>
                                      </p:to>
                                    </p:set>
                                    <p:anim calcmode="lin" valueType="num">
                                      <p:cBhvr additive="base">
                                        <p:cTn id="11" dur="500" fill="hold"/>
                                        <p:tgtEl>
                                          <p:spTgt spid="209"/>
                                        </p:tgtEl>
                                        <p:attrNameLst>
                                          <p:attrName>ppt_x</p:attrName>
                                        </p:attrNameLst>
                                      </p:cBhvr>
                                      <p:tavLst>
                                        <p:tav tm="0">
                                          <p:val>
                                            <p:strVal val="#ppt_x"/>
                                          </p:val>
                                        </p:tav>
                                        <p:tav tm="100000">
                                          <p:val>
                                            <p:strVal val="#ppt_x"/>
                                          </p:val>
                                        </p:tav>
                                      </p:tavLst>
                                    </p:anim>
                                    <p:anim calcmode="lin" valueType="num">
                                      <p:cBhvr additive="base">
                                        <p:cTn id="12"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8"/>
                                        </p:tgtEl>
                                        <p:attrNameLst>
                                          <p:attrName>style.visibility</p:attrName>
                                        </p:attrNameLst>
                                      </p:cBhvr>
                                      <p:to>
                                        <p:strVal val="visible"/>
                                      </p:to>
                                    </p:set>
                                    <p:anim calcmode="lin" valueType="num">
                                      <p:cBhvr additive="base">
                                        <p:cTn id="21" dur="500" fill="hold"/>
                                        <p:tgtEl>
                                          <p:spTgt spid="218"/>
                                        </p:tgtEl>
                                        <p:attrNameLst>
                                          <p:attrName>ppt_x</p:attrName>
                                        </p:attrNameLst>
                                      </p:cBhvr>
                                      <p:tavLst>
                                        <p:tav tm="0">
                                          <p:val>
                                            <p:strVal val="#ppt_x"/>
                                          </p:val>
                                        </p:tav>
                                        <p:tav tm="100000">
                                          <p:val>
                                            <p:strVal val="#ppt_x"/>
                                          </p:val>
                                        </p:tav>
                                      </p:tavLst>
                                    </p:anim>
                                    <p:anim calcmode="lin" valueType="num">
                                      <p:cBhvr additive="base">
                                        <p:cTn id="22"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6"/>
                                        </p:tgtEl>
                                        <p:attrNameLst>
                                          <p:attrName>style.visibility</p:attrName>
                                        </p:attrNameLst>
                                      </p:cBhvr>
                                      <p:to>
                                        <p:strVal val="visible"/>
                                      </p:to>
                                    </p:set>
                                    <p:anim calcmode="lin" valueType="num">
                                      <p:cBhvr additive="base">
                                        <p:cTn id="31" dur="500" fill="hold"/>
                                        <p:tgtEl>
                                          <p:spTgt spid="216"/>
                                        </p:tgtEl>
                                        <p:attrNameLst>
                                          <p:attrName>ppt_x</p:attrName>
                                        </p:attrNameLst>
                                      </p:cBhvr>
                                      <p:tavLst>
                                        <p:tav tm="0">
                                          <p:val>
                                            <p:strVal val="#ppt_x"/>
                                          </p:val>
                                        </p:tav>
                                        <p:tav tm="100000">
                                          <p:val>
                                            <p:strVal val="#ppt_x"/>
                                          </p:val>
                                        </p:tav>
                                      </p:tavLst>
                                    </p:anim>
                                    <p:anim calcmode="lin" valueType="num">
                                      <p:cBhvr additive="base">
                                        <p:cTn id="32" dur="500" fill="hold"/>
                                        <p:tgtEl>
                                          <p:spTgt spid="2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9"/>
                                        </p:tgtEl>
                                        <p:attrNameLst>
                                          <p:attrName>style.visibility</p:attrName>
                                        </p:attrNameLst>
                                      </p:cBhvr>
                                      <p:to>
                                        <p:strVal val="visible"/>
                                      </p:to>
                                    </p:set>
                                    <p:anim calcmode="lin" valueType="num">
                                      <p:cBhvr additive="base">
                                        <p:cTn id="35" dur="500" fill="hold"/>
                                        <p:tgtEl>
                                          <p:spTgt spid="219"/>
                                        </p:tgtEl>
                                        <p:attrNameLst>
                                          <p:attrName>ppt_x</p:attrName>
                                        </p:attrNameLst>
                                      </p:cBhvr>
                                      <p:tavLst>
                                        <p:tav tm="0">
                                          <p:val>
                                            <p:strVal val="#ppt_x"/>
                                          </p:val>
                                        </p:tav>
                                        <p:tav tm="100000">
                                          <p:val>
                                            <p:strVal val="#ppt_x"/>
                                          </p:val>
                                        </p:tav>
                                      </p:tavLst>
                                    </p:anim>
                                    <p:anim calcmode="lin" valueType="num">
                                      <p:cBhvr additive="base">
                                        <p:cTn id="36"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16" grpId="0" animBg="1"/>
      <p:bldP spid="220"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grpSp>
        <p:nvGrpSpPr>
          <p:cNvPr id="1338" name="Google Shape;1338;p58"/>
          <p:cNvGrpSpPr/>
          <p:nvPr/>
        </p:nvGrpSpPr>
        <p:grpSpPr>
          <a:xfrm>
            <a:off x="11925620" y="2316906"/>
            <a:ext cx="5532504" cy="6541369"/>
            <a:chOff x="6326187" y="1628457"/>
            <a:chExt cx="2118300" cy="3376063"/>
          </a:xfrm>
          <a:solidFill>
            <a:srgbClr val="597ABD"/>
          </a:solidFill>
        </p:grpSpPr>
        <p:sp>
          <p:nvSpPr>
            <p:cNvPr id="1340" name="Google Shape;1340;p58"/>
            <p:cNvSpPr txBox="1"/>
            <p:nvPr/>
          </p:nvSpPr>
          <p:spPr>
            <a:xfrm>
              <a:off x="6428453" y="1628457"/>
              <a:ext cx="1761300" cy="302400"/>
            </a:xfrm>
            <a:prstGeom prst="rect">
              <a:avLst/>
            </a:prstGeom>
            <a:grpFill/>
            <a:ln>
              <a:noFill/>
            </a:ln>
          </p:spPr>
          <p:txBody>
            <a:bodyPr spcFirstLastPara="1" wrap="square" lIns="182850" tIns="182850" rIns="182850" bIns="182850" anchor="ctr" anchorCtr="0">
              <a:noAutofit/>
            </a:bodyPr>
            <a:lstStyle/>
            <a:p>
              <a:pPr algn="ctr"/>
              <a:r>
                <a:rPr lang="en" sz="3600">
                  <a:solidFill>
                    <a:schemeClr val="lt1"/>
                  </a:solidFill>
                  <a:latin typeface="Montserrat"/>
                  <a:ea typeface="Montserrat"/>
                  <a:cs typeface="Montserrat"/>
                  <a:sym typeface="Montserrat"/>
                </a:rPr>
                <a:t>03</a:t>
              </a:r>
              <a:endParaRPr sz="3600">
                <a:solidFill>
                  <a:schemeClr val="lt1"/>
                </a:solidFill>
                <a:latin typeface="Montserrat"/>
                <a:ea typeface="Montserrat"/>
                <a:cs typeface="Montserrat"/>
                <a:sym typeface="Montserrat"/>
              </a:endParaRPr>
            </a:p>
          </p:txBody>
        </p:sp>
        <p:sp>
          <p:nvSpPr>
            <p:cNvPr id="1341" name="Google Shape;1341;p58"/>
            <p:cNvSpPr txBox="1"/>
            <p:nvPr/>
          </p:nvSpPr>
          <p:spPr>
            <a:xfrm>
              <a:off x="6326187" y="2054032"/>
              <a:ext cx="2118300" cy="2950488"/>
            </a:xfrm>
            <a:prstGeom prst="rect">
              <a:avLst/>
            </a:prstGeom>
            <a:grpFill/>
            <a:ln>
              <a:noFill/>
            </a:ln>
          </p:spPr>
          <p:txBody>
            <a:bodyPr spcFirstLastPara="1" wrap="square" lIns="182850" tIns="182850" rIns="182850" bIns="182850" anchor="t" anchorCtr="0">
              <a:noAutofit/>
            </a:bodyPr>
            <a:lstStyle/>
            <a:p>
              <a:pPr algn="just"/>
              <a:r>
                <a:rPr lang="vi-VN" sz="3200" dirty="0">
                  <a:solidFill>
                    <a:schemeClr val="bg1"/>
                  </a:solidFill>
                  <a:latin typeface="Montserrat"/>
                  <a:ea typeface="Montserrat"/>
                  <a:cs typeface="Montserrat"/>
                  <a:sym typeface="Montserrat"/>
                </a:rPr>
                <a:t>Trong </a:t>
              </a:r>
              <a:r>
                <a:rPr lang="en-US" sz="3200" dirty="0" err="1">
                  <a:solidFill>
                    <a:schemeClr val="bg1"/>
                  </a:solidFill>
                  <a:latin typeface="Montserrat"/>
                  <a:ea typeface="Montserrat"/>
                  <a:cs typeface="Montserrat"/>
                  <a:sym typeface="Montserrat"/>
                </a:rPr>
                <a:t>nhiệm</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kỳ</a:t>
              </a:r>
              <a:r>
                <a:rPr lang="en-US" sz="3200" dirty="0">
                  <a:solidFill>
                    <a:schemeClr val="bg1"/>
                  </a:solidFill>
                  <a:latin typeface="Montserrat"/>
                  <a:ea typeface="Montserrat"/>
                  <a:cs typeface="Montserrat"/>
                  <a:sym typeface="Montserrat"/>
                </a:rPr>
                <a:t> </a:t>
              </a:r>
              <a:r>
                <a:rPr lang="vi-VN" sz="3200" dirty="0">
                  <a:solidFill>
                    <a:schemeClr val="bg1"/>
                  </a:solidFill>
                  <a:latin typeface="Montserrat"/>
                  <a:ea typeface="Montserrat"/>
                  <a:cs typeface="Montserrat"/>
                  <a:sym typeface="Montserrat"/>
                </a:rPr>
                <a:t>HĐNQ 2023-2025, ta đã tạo dựng được hình ảnh Việt Nam là thành viên có trách nhiệm, xây dựng, có nhiều sáng kiến, đóng góp hiệu quả cho công việc chung, tạo được sự tín nhiệm cao của các nước. </a:t>
              </a:r>
            </a:p>
          </p:txBody>
        </p:sp>
      </p:grpSp>
      <p:grpSp>
        <p:nvGrpSpPr>
          <p:cNvPr id="1342" name="Google Shape;1342;p58"/>
          <p:cNvGrpSpPr/>
          <p:nvPr/>
        </p:nvGrpSpPr>
        <p:grpSpPr>
          <a:xfrm>
            <a:off x="1357258" y="2305804"/>
            <a:ext cx="4236600" cy="6552472"/>
            <a:chOff x="650454" y="1622906"/>
            <a:chExt cx="2118300" cy="2912071"/>
          </a:xfrm>
          <a:solidFill>
            <a:srgbClr val="597ABD"/>
          </a:solidFill>
        </p:grpSpPr>
        <p:sp>
          <p:nvSpPr>
            <p:cNvPr id="1344" name="Google Shape;1344;p58"/>
            <p:cNvSpPr txBox="1"/>
            <p:nvPr/>
          </p:nvSpPr>
          <p:spPr>
            <a:xfrm>
              <a:off x="756516" y="1622906"/>
              <a:ext cx="1761300" cy="302400"/>
            </a:xfrm>
            <a:prstGeom prst="rect">
              <a:avLst/>
            </a:prstGeom>
            <a:grpFill/>
            <a:ln>
              <a:noFill/>
            </a:ln>
          </p:spPr>
          <p:txBody>
            <a:bodyPr spcFirstLastPara="1" wrap="square" lIns="182850" tIns="182850" rIns="182850" bIns="182850" anchor="ctr" anchorCtr="0">
              <a:noAutofit/>
            </a:bodyPr>
            <a:lstStyle/>
            <a:p>
              <a:pPr algn="ctr"/>
              <a:r>
                <a:rPr lang="en" sz="3600">
                  <a:solidFill>
                    <a:schemeClr val="lt1"/>
                  </a:solidFill>
                  <a:latin typeface="Montserrat"/>
                  <a:ea typeface="Montserrat"/>
                  <a:cs typeface="Montserrat"/>
                  <a:sym typeface="Montserrat"/>
                </a:rPr>
                <a:t>01</a:t>
              </a:r>
              <a:endParaRPr sz="3600">
                <a:solidFill>
                  <a:schemeClr val="lt1"/>
                </a:solidFill>
                <a:latin typeface="Montserrat"/>
                <a:ea typeface="Montserrat"/>
                <a:cs typeface="Montserrat"/>
                <a:sym typeface="Montserrat"/>
              </a:endParaRPr>
            </a:p>
          </p:txBody>
        </p:sp>
        <p:sp>
          <p:nvSpPr>
            <p:cNvPr id="1345" name="Google Shape;1345;p58"/>
            <p:cNvSpPr txBox="1"/>
            <p:nvPr/>
          </p:nvSpPr>
          <p:spPr>
            <a:xfrm>
              <a:off x="650454" y="2054935"/>
              <a:ext cx="2118300" cy="2480042"/>
            </a:xfrm>
            <a:prstGeom prst="rect">
              <a:avLst/>
            </a:prstGeom>
            <a:grpFill/>
            <a:ln>
              <a:noFill/>
            </a:ln>
          </p:spPr>
          <p:txBody>
            <a:bodyPr spcFirstLastPara="1" wrap="square" lIns="182850" tIns="182850" rIns="182850" bIns="182850" anchor="t" anchorCtr="0">
              <a:noAutofit/>
            </a:bodyPr>
            <a:lstStyle/>
            <a:p>
              <a:pPr algn="just"/>
              <a:r>
                <a:rPr lang="en-US" sz="3600" dirty="0">
                  <a:solidFill>
                    <a:schemeClr val="bg1"/>
                  </a:solidFill>
                  <a:latin typeface="Montserrat"/>
                  <a:ea typeface="Montserrat"/>
                  <a:cs typeface="Montserrat"/>
                  <a:sym typeface="Montserrat"/>
                </a:rPr>
                <a:t>C</a:t>
              </a:r>
              <a:r>
                <a:rPr lang="vi-VN" sz="3600" dirty="0">
                  <a:solidFill>
                    <a:schemeClr val="bg1"/>
                  </a:solidFill>
                  <a:latin typeface="Montserrat"/>
                  <a:ea typeface="Montserrat"/>
                  <a:cs typeface="Montserrat"/>
                  <a:sym typeface="Montserrat"/>
                </a:rPr>
                <a:t>hủ trương, đường lối đúng đắn, quan trọng của Đảng, những thành tựu to lớn trong phát triển kinh tế, xã hội,</a:t>
              </a:r>
              <a:endParaRPr sz="3600" dirty="0">
                <a:solidFill>
                  <a:schemeClr val="bg1"/>
                </a:solidFill>
                <a:latin typeface="Montserrat"/>
                <a:ea typeface="Montserrat"/>
                <a:cs typeface="Montserrat"/>
                <a:sym typeface="Montserrat"/>
              </a:endParaRPr>
            </a:p>
          </p:txBody>
        </p:sp>
      </p:grpSp>
      <p:grpSp>
        <p:nvGrpSpPr>
          <p:cNvPr id="1346" name="Google Shape;1346;p58"/>
          <p:cNvGrpSpPr/>
          <p:nvPr/>
        </p:nvGrpSpPr>
        <p:grpSpPr>
          <a:xfrm>
            <a:off x="6362382" y="2305804"/>
            <a:ext cx="5132932" cy="6541155"/>
            <a:chOff x="3512846" y="1620444"/>
            <a:chExt cx="2273227" cy="3420792"/>
          </a:xfrm>
          <a:solidFill>
            <a:srgbClr val="597ABD"/>
          </a:solidFill>
        </p:grpSpPr>
        <p:sp>
          <p:nvSpPr>
            <p:cNvPr id="1348" name="Google Shape;1348;p58"/>
            <p:cNvSpPr txBox="1"/>
            <p:nvPr/>
          </p:nvSpPr>
          <p:spPr>
            <a:xfrm>
              <a:off x="3691950" y="1620444"/>
              <a:ext cx="1761300" cy="302400"/>
            </a:xfrm>
            <a:prstGeom prst="rect">
              <a:avLst/>
            </a:prstGeom>
            <a:grpFill/>
            <a:ln>
              <a:noFill/>
            </a:ln>
          </p:spPr>
          <p:txBody>
            <a:bodyPr spcFirstLastPara="1" wrap="square" lIns="182850" tIns="182850" rIns="182850" bIns="182850" anchor="ctr" anchorCtr="0">
              <a:noAutofit/>
            </a:bodyPr>
            <a:lstStyle/>
            <a:p>
              <a:pPr algn="ctr"/>
              <a:r>
                <a:rPr lang="en" sz="3600">
                  <a:solidFill>
                    <a:schemeClr val="lt1"/>
                  </a:solidFill>
                  <a:latin typeface="Montserrat"/>
                  <a:ea typeface="Montserrat"/>
                  <a:cs typeface="Montserrat"/>
                  <a:sym typeface="Montserrat"/>
                </a:rPr>
                <a:t>02</a:t>
              </a:r>
              <a:endParaRPr sz="3600">
                <a:solidFill>
                  <a:schemeClr val="lt1"/>
                </a:solidFill>
                <a:latin typeface="Montserrat"/>
                <a:ea typeface="Montserrat"/>
                <a:cs typeface="Montserrat"/>
                <a:sym typeface="Montserrat"/>
              </a:endParaRPr>
            </a:p>
          </p:txBody>
        </p:sp>
        <p:sp>
          <p:nvSpPr>
            <p:cNvPr id="1349" name="Google Shape;1349;p58"/>
            <p:cNvSpPr txBox="1"/>
            <p:nvPr/>
          </p:nvSpPr>
          <p:spPr>
            <a:xfrm>
              <a:off x="3512846" y="2035217"/>
              <a:ext cx="2273227" cy="3006019"/>
            </a:xfrm>
            <a:prstGeom prst="rect">
              <a:avLst/>
            </a:prstGeom>
            <a:grpFill/>
            <a:ln>
              <a:noFill/>
            </a:ln>
          </p:spPr>
          <p:txBody>
            <a:bodyPr spcFirstLastPara="1" wrap="square" lIns="182850" tIns="182850" rIns="182850" bIns="182850" anchor="t" anchorCtr="0">
              <a:noAutofit/>
            </a:bodyPr>
            <a:lstStyle/>
            <a:p>
              <a:pPr algn="just"/>
              <a:r>
                <a:rPr lang="vi-VN" sz="3600" dirty="0">
                  <a:solidFill>
                    <a:schemeClr val="bg1"/>
                  </a:solidFill>
                  <a:latin typeface="Montserrat"/>
                  <a:ea typeface="Montserrat"/>
                  <a:cs typeface="Montserrat"/>
                  <a:sym typeface="Montserrat"/>
                </a:rPr>
                <a:t>Lãnh đạo Cấp cao và các cấp đã trực tiếp chỉ đạo và tham gia các hoạt động quan trọng tại HĐNQ,</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và</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hoạt</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động</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vận</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động</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để</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ta</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tái</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ứng</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cử</a:t>
              </a:r>
              <a:r>
                <a:rPr lang="en-US" sz="3600" dirty="0">
                  <a:solidFill>
                    <a:schemeClr val="bg1"/>
                  </a:solidFill>
                  <a:latin typeface="Montserrat"/>
                  <a:ea typeface="Montserrat"/>
                  <a:cs typeface="Montserrat"/>
                  <a:sym typeface="Montserrat"/>
                </a:rPr>
                <a:t> HĐNQ </a:t>
              </a:r>
              <a:r>
                <a:rPr lang="en-US" sz="3600" dirty="0" err="1">
                  <a:solidFill>
                    <a:schemeClr val="bg1"/>
                  </a:solidFill>
                  <a:latin typeface="Montserrat"/>
                  <a:ea typeface="Montserrat"/>
                  <a:cs typeface="Montserrat"/>
                  <a:sym typeface="Montserrat"/>
                </a:rPr>
                <a:t>nhiệm</a:t>
              </a:r>
              <a:r>
                <a:rPr lang="en-US" sz="3600" dirty="0">
                  <a:solidFill>
                    <a:schemeClr val="bg1"/>
                  </a:solidFill>
                  <a:latin typeface="Montserrat"/>
                  <a:ea typeface="Montserrat"/>
                  <a:cs typeface="Montserrat"/>
                  <a:sym typeface="Montserrat"/>
                </a:rPr>
                <a:t> </a:t>
              </a:r>
              <a:r>
                <a:rPr lang="en-US" sz="3600" dirty="0" err="1">
                  <a:solidFill>
                    <a:schemeClr val="bg1"/>
                  </a:solidFill>
                  <a:latin typeface="Montserrat"/>
                  <a:ea typeface="Montserrat"/>
                  <a:cs typeface="Montserrat"/>
                  <a:sym typeface="Montserrat"/>
                </a:rPr>
                <a:t>kỳ</a:t>
              </a:r>
              <a:r>
                <a:rPr lang="en-US" sz="3600" dirty="0">
                  <a:solidFill>
                    <a:schemeClr val="bg1"/>
                  </a:solidFill>
                  <a:latin typeface="Montserrat"/>
                  <a:ea typeface="Montserrat"/>
                  <a:cs typeface="Montserrat"/>
                  <a:sym typeface="Montserrat"/>
                </a:rPr>
                <a:t> 2026-2028</a:t>
              </a:r>
            </a:p>
          </p:txBody>
        </p:sp>
      </p:grpSp>
      <p:sp>
        <p:nvSpPr>
          <p:cNvPr id="1350" name="Google Shape;1350;p58"/>
          <p:cNvSpPr txBox="1"/>
          <p:nvPr/>
        </p:nvSpPr>
        <p:spPr>
          <a:xfrm>
            <a:off x="4500530" y="571468"/>
            <a:ext cx="8421700" cy="389240"/>
          </a:xfrm>
          <a:prstGeom prst="rect">
            <a:avLst/>
          </a:prstGeom>
          <a:noFill/>
          <a:ln>
            <a:noFill/>
          </a:ln>
        </p:spPr>
        <p:txBody>
          <a:bodyPr spcFirstLastPara="1" wrap="square" lIns="182850" tIns="182850" rIns="182850" bIns="182850" anchor="ctr" anchorCtr="0">
            <a:noAutofit/>
          </a:bodyPr>
          <a:lstStyle/>
          <a:p>
            <a:pPr algn="ctr"/>
            <a:r>
              <a:rPr lang="en-US" sz="4800" dirty="0" err="1">
                <a:solidFill>
                  <a:srgbClr val="0B4696"/>
                </a:solidFill>
                <a:latin typeface="Montserrat"/>
                <a:ea typeface="Montserrat"/>
                <a:cs typeface="Montserrat"/>
                <a:sym typeface="Montserrat"/>
              </a:rPr>
              <a:t>Nguyên</a:t>
            </a:r>
            <a:r>
              <a:rPr lang="en-US" sz="4800" dirty="0">
                <a:solidFill>
                  <a:srgbClr val="0B4696"/>
                </a:solidFill>
                <a:latin typeface="Montserrat"/>
                <a:ea typeface="Montserrat"/>
                <a:cs typeface="Montserrat"/>
                <a:sym typeface="Montserrat"/>
              </a:rPr>
              <a:t> </a:t>
            </a:r>
            <a:r>
              <a:rPr lang="en-US" sz="4800" dirty="0" err="1">
                <a:solidFill>
                  <a:srgbClr val="0B4696"/>
                </a:solidFill>
                <a:latin typeface="Montserrat"/>
                <a:ea typeface="Montserrat"/>
                <a:cs typeface="Montserrat"/>
                <a:sym typeface="Montserrat"/>
              </a:rPr>
              <a:t>nhân</a:t>
            </a:r>
            <a:r>
              <a:rPr lang="en-US" sz="4800" dirty="0">
                <a:solidFill>
                  <a:srgbClr val="0B4696"/>
                </a:solidFill>
                <a:latin typeface="Montserrat"/>
                <a:ea typeface="Montserrat"/>
                <a:cs typeface="Montserrat"/>
                <a:sym typeface="Montserrat"/>
              </a:rPr>
              <a:t> </a:t>
            </a:r>
            <a:r>
              <a:rPr lang="en-US" sz="4800" dirty="0" err="1">
                <a:solidFill>
                  <a:srgbClr val="0B4696"/>
                </a:solidFill>
                <a:latin typeface="Montserrat"/>
                <a:ea typeface="Montserrat"/>
                <a:cs typeface="Montserrat"/>
                <a:sym typeface="Montserrat"/>
              </a:rPr>
              <a:t>thành</a:t>
            </a:r>
            <a:r>
              <a:rPr lang="en-US" sz="4800" dirty="0">
                <a:solidFill>
                  <a:srgbClr val="0B4696"/>
                </a:solidFill>
                <a:latin typeface="Montserrat"/>
                <a:ea typeface="Montserrat"/>
                <a:cs typeface="Montserrat"/>
                <a:sym typeface="Montserrat"/>
              </a:rPr>
              <a:t> </a:t>
            </a:r>
            <a:r>
              <a:rPr lang="en-US" sz="4800" dirty="0" err="1">
                <a:solidFill>
                  <a:srgbClr val="0B4696"/>
                </a:solidFill>
                <a:latin typeface="Montserrat"/>
                <a:ea typeface="Montserrat"/>
                <a:cs typeface="Montserrat"/>
                <a:sym typeface="Montserrat"/>
              </a:rPr>
              <a:t>công</a:t>
            </a:r>
            <a:endParaRPr sz="4800" dirty="0">
              <a:solidFill>
                <a:srgbClr val="0B4696"/>
              </a:solidFill>
              <a:latin typeface="Montserrat"/>
              <a:ea typeface="Montserrat"/>
              <a:cs typeface="Montserrat"/>
              <a:sym typeface="Montserrat"/>
            </a:endParaRPr>
          </a:p>
        </p:txBody>
      </p:sp>
      <p:cxnSp>
        <p:nvCxnSpPr>
          <p:cNvPr id="1351" name="Google Shape;1351;p58"/>
          <p:cNvCxnSpPr>
            <a:cxnSpLocks/>
            <a:stCxn id="1350" idx="2"/>
          </p:cNvCxnSpPr>
          <p:nvPr/>
        </p:nvCxnSpPr>
        <p:spPr>
          <a:xfrm rot="5400000">
            <a:off x="5326524" y="-1079051"/>
            <a:ext cx="1345096" cy="5424618"/>
          </a:xfrm>
          <a:prstGeom prst="bentConnector3">
            <a:avLst>
              <a:gd name="adj1" fmla="val 50000"/>
            </a:avLst>
          </a:prstGeom>
          <a:noFill/>
          <a:ln w="19050" cap="flat" cmpd="sng">
            <a:solidFill>
              <a:srgbClr val="F8DD03"/>
            </a:solidFill>
            <a:prstDash val="solid"/>
            <a:round/>
            <a:headEnd type="none" w="med" len="med"/>
            <a:tailEnd type="none" w="med" len="med"/>
          </a:ln>
        </p:spPr>
      </p:cxnSp>
      <p:cxnSp>
        <p:nvCxnSpPr>
          <p:cNvPr id="1352" name="Google Shape;1352;p58"/>
          <p:cNvCxnSpPr>
            <a:cxnSpLocks/>
            <a:stCxn id="1350" idx="2"/>
          </p:cNvCxnSpPr>
          <p:nvPr/>
        </p:nvCxnSpPr>
        <p:spPr>
          <a:xfrm rot="16200000" flipH="1">
            <a:off x="10902015" y="-1229927"/>
            <a:ext cx="1356198" cy="5737466"/>
          </a:xfrm>
          <a:prstGeom prst="bentConnector3">
            <a:avLst>
              <a:gd name="adj1" fmla="val 50000"/>
            </a:avLst>
          </a:prstGeom>
          <a:noFill/>
          <a:ln w="19050" cap="flat" cmpd="sng">
            <a:solidFill>
              <a:srgbClr val="F8DD03"/>
            </a:solidFill>
            <a:prstDash val="solid"/>
            <a:round/>
            <a:headEnd type="none" w="med" len="med"/>
            <a:tailEnd type="none" w="med" len="med"/>
          </a:ln>
        </p:spPr>
      </p:cxnSp>
      <p:cxnSp>
        <p:nvCxnSpPr>
          <p:cNvPr id="1353" name="Google Shape;1353;p58"/>
          <p:cNvCxnSpPr>
            <a:cxnSpLocks/>
            <a:stCxn id="1350" idx="2"/>
          </p:cNvCxnSpPr>
          <p:nvPr/>
        </p:nvCxnSpPr>
        <p:spPr>
          <a:xfrm rot="5400000">
            <a:off x="8038832" y="1633256"/>
            <a:ext cx="1345096" cy="25400"/>
          </a:xfrm>
          <a:prstGeom prst="bentConnector3">
            <a:avLst>
              <a:gd name="adj1" fmla="val 50000"/>
            </a:avLst>
          </a:prstGeom>
          <a:noFill/>
          <a:ln w="19050" cap="flat" cmpd="sng">
            <a:solidFill>
              <a:srgbClr val="F8DD03"/>
            </a:solidFill>
            <a:prstDash val="solid"/>
            <a:round/>
            <a:headEnd type="none" w="med" len="med"/>
            <a:tailEnd type="none" w="med" len="med"/>
          </a:ln>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2"/>
                                        </p:tgtEl>
                                        <p:attrNameLst>
                                          <p:attrName>style.visibility</p:attrName>
                                        </p:attrNameLst>
                                      </p:cBhvr>
                                      <p:to>
                                        <p:strVal val="visible"/>
                                      </p:to>
                                    </p:set>
                                    <p:anim calcmode="lin" valueType="num">
                                      <p:cBhvr additive="base">
                                        <p:cTn id="7" dur="500" fill="hold"/>
                                        <p:tgtEl>
                                          <p:spTgt spid="1342"/>
                                        </p:tgtEl>
                                        <p:attrNameLst>
                                          <p:attrName>ppt_x</p:attrName>
                                        </p:attrNameLst>
                                      </p:cBhvr>
                                      <p:tavLst>
                                        <p:tav tm="0">
                                          <p:val>
                                            <p:strVal val="#ppt_x"/>
                                          </p:val>
                                        </p:tav>
                                        <p:tav tm="100000">
                                          <p:val>
                                            <p:strVal val="#ppt_x"/>
                                          </p:val>
                                        </p:tav>
                                      </p:tavLst>
                                    </p:anim>
                                    <p:anim calcmode="lin" valueType="num">
                                      <p:cBhvr additive="base">
                                        <p:cTn id="8" dur="500" fill="hold"/>
                                        <p:tgtEl>
                                          <p:spTgt spid="1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6"/>
                                        </p:tgtEl>
                                        <p:attrNameLst>
                                          <p:attrName>style.visibility</p:attrName>
                                        </p:attrNameLst>
                                      </p:cBhvr>
                                      <p:to>
                                        <p:strVal val="visible"/>
                                      </p:to>
                                    </p:set>
                                    <p:anim calcmode="lin" valueType="num">
                                      <p:cBhvr additive="base">
                                        <p:cTn id="13" dur="500" fill="hold"/>
                                        <p:tgtEl>
                                          <p:spTgt spid="1346"/>
                                        </p:tgtEl>
                                        <p:attrNameLst>
                                          <p:attrName>ppt_x</p:attrName>
                                        </p:attrNameLst>
                                      </p:cBhvr>
                                      <p:tavLst>
                                        <p:tav tm="0">
                                          <p:val>
                                            <p:strVal val="#ppt_x"/>
                                          </p:val>
                                        </p:tav>
                                        <p:tav tm="100000">
                                          <p:val>
                                            <p:strVal val="#ppt_x"/>
                                          </p:val>
                                        </p:tav>
                                      </p:tavLst>
                                    </p:anim>
                                    <p:anim calcmode="lin" valueType="num">
                                      <p:cBhvr additive="base">
                                        <p:cTn id="14" dur="500" fill="hold"/>
                                        <p:tgtEl>
                                          <p:spTgt spid="13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8"/>
                                        </p:tgtEl>
                                        <p:attrNameLst>
                                          <p:attrName>style.visibility</p:attrName>
                                        </p:attrNameLst>
                                      </p:cBhvr>
                                      <p:to>
                                        <p:strVal val="visible"/>
                                      </p:to>
                                    </p:set>
                                    <p:anim calcmode="lin" valueType="num">
                                      <p:cBhvr additive="base">
                                        <p:cTn id="19" dur="500" fill="hold"/>
                                        <p:tgtEl>
                                          <p:spTgt spid="1338"/>
                                        </p:tgtEl>
                                        <p:attrNameLst>
                                          <p:attrName>ppt_x</p:attrName>
                                        </p:attrNameLst>
                                      </p:cBhvr>
                                      <p:tavLst>
                                        <p:tav tm="0">
                                          <p:val>
                                            <p:strVal val="#ppt_x"/>
                                          </p:val>
                                        </p:tav>
                                        <p:tav tm="100000">
                                          <p:val>
                                            <p:strVal val="#ppt_x"/>
                                          </p:val>
                                        </p:tav>
                                      </p:tavLst>
                                    </p:anim>
                                    <p:anim calcmode="lin" valueType="num">
                                      <p:cBhvr additive="base">
                                        <p:cTn id="20" dur="500" fill="hold"/>
                                        <p:tgtEl>
                                          <p:spTgt spid="1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grpSp>
        <p:nvGrpSpPr>
          <p:cNvPr id="2" name="Google Shape;1338;p58"/>
          <p:cNvGrpSpPr/>
          <p:nvPr/>
        </p:nvGrpSpPr>
        <p:grpSpPr>
          <a:xfrm>
            <a:off x="11925620" y="2316906"/>
            <a:ext cx="5532504" cy="6541369"/>
            <a:chOff x="6326187" y="1628457"/>
            <a:chExt cx="2118300" cy="3376063"/>
          </a:xfrm>
          <a:solidFill>
            <a:srgbClr val="597ABD"/>
          </a:solidFill>
        </p:grpSpPr>
        <p:sp>
          <p:nvSpPr>
            <p:cNvPr id="1340" name="Google Shape;1340;p58"/>
            <p:cNvSpPr txBox="1"/>
            <p:nvPr/>
          </p:nvSpPr>
          <p:spPr>
            <a:xfrm>
              <a:off x="6428453" y="1628457"/>
              <a:ext cx="1761300" cy="302400"/>
            </a:xfrm>
            <a:prstGeom prst="rect">
              <a:avLst/>
            </a:prstGeom>
            <a:grpFill/>
            <a:ln>
              <a:noFill/>
            </a:ln>
          </p:spPr>
          <p:txBody>
            <a:bodyPr spcFirstLastPara="1" wrap="square" lIns="182850" tIns="182850" rIns="182850" bIns="182850" anchor="ctr" anchorCtr="0">
              <a:noAutofit/>
            </a:bodyPr>
            <a:lstStyle/>
            <a:p>
              <a:pPr algn="ctr"/>
              <a:r>
                <a:rPr lang="en" sz="3600" dirty="0">
                  <a:solidFill>
                    <a:schemeClr val="lt1"/>
                  </a:solidFill>
                  <a:latin typeface="Montserrat"/>
                  <a:ea typeface="Montserrat"/>
                  <a:cs typeface="Montserrat"/>
                  <a:sym typeface="Montserrat"/>
                </a:rPr>
                <a:t>06</a:t>
              </a:r>
              <a:endParaRPr sz="3600">
                <a:solidFill>
                  <a:schemeClr val="lt1"/>
                </a:solidFill>
                <a:latin typeface="Montserrat"/>
                <a:ea typeface="Montserrat"/>
                <a:cs typeface="Montserrat"/>
                <a:sym typeface="Montserrat"/>
              </a:endParaRPr>
            </a:p>
          </p:txBody>
        </p:sp>
        <p:sp>
          <p:nvSpPr>
            <p:cNvPr id="1341" name="Google Shape;1341;p58"/>
            <p:cNvSpPr txBox="1"/>
            <p:nvPr/>
          </p:nvSpPr>
          <p:spPr>
            <a:xfrm>
              <a:off x="6326187" y="2054032"/>
              <a:ext cx="2118300" cy="2950488"/>
            </a:xfrm>
            <a:prstGeom prst="rect">
              <a:avLst/>
            </a:prstGeom>
            <a:grpFill/>
            <a:ln>
              <a:noFill/>
            </a:ln>
          </p:spPr>
          <p:txBody>
            <a:bodyPr spcFirstLastPara="1" wrap="square" lIns="182850" tIns="182850" rIns="182850" bIns="182850" anchor="t" anchorCtr="0">
              <a:noAutofit/>
            </a:bodyPr>
            <a:lstStyle/>
            <a:p>
              <a:pPr algn="just"/>
              <a:r>
                <a:rPr lang="en-US" sz="3200" dirty="0" err="1">
                  <a:solidFill>
                    <a:schemeClr val="bg1"/>
                  </a:solidFill>
                  <a:latin typeface="Montserrat"/>
                  <a:ea typeface="Montserrat"/>
                  <a:cs typeface="Montserrat"/>
                  <a:sym typeface="Montserrat"/>
                </a:rPr>
                <a:t>Gắn</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chặt</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với</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công</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tác</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thông</a:t>
              </a:r>
              <a:r>
                <a:rPr lang="en-US" sz="3200" dirty="0">
                  <a:solidFill>
                    <a:schemeClr val="bg1"/>
                  </a:solidFill>
                  <a:latin typeface="Montserrat"/>
                  <a:ea typeface="Montserrat"/>
                  <a:cs typeface="Montserrat"/>
                  <a:sym typeface="Montserrat"/>
                </a:rPr>
                <a:t> tin </a:t>
              </a:r>
              <a:r>
                <a:rPr lang="en-US" sz="3200" dirty="0" err="1">
                  <a:solidFill>
                    <a:schemeClr val="bg1"/>
                  </a:solidFill>
                  <a:latin typeface="Montserrat"/>
                  <a:ea typeface="Montserrat"/>
                  <a:cs typeface="Montserrat"/>
                  <a:sym typeface="Montserrat"/>
                </a:rPr>
                <a:t>tuyên</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truyền</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đối</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nội</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đối</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ngoại</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về</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quyền</a:t>
              </a:r>
              <a:r>
                <a:rPr lang="en-US" sz="3200" dirty="0">
                  <a:solidFill>
                    <a:schemeClr val="bg1"/>
                  </a:solidFill>
                  <a:latin typeface="Montserrat"/>
                  <a:ea typeface="Montserrat"/>
                  <a:cs typeface="Montserrat"/>
                  <a:sym typeface="Montserrat"/>
                </a:rPr>
                <a:t> con </a:t>
              </a:r>
              <a:r>
                <a:rPr lang="en-US" sz="3200" dirty="0" err="1">
                  <a:solidFill>
                    <a:schemeClr val="bg1"/>
                  </a:solidFill>
                  <a:latin typeface="Montserrat"/>
                  <a:ea typeface="Montserrat"/>
                  <a:cs typeface="Montserrat"/>
                  <a:sym typeface="Montserrat"/>
                </a:rPr>
                <a:t>người</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phản</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bác</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các</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lập</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luận</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của</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các</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thế</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lực</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thù</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địch</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xuyên</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tạc</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tình</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hình</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nhân</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quyền</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của</a:t>
              </a:r>
              <a:r>
                <a:rPr lang="en-US" sz="3200" dirty="0">
                  <a:solidFill>
                    <a:schemeClr val="bg1"/>
                  </a:solidFill>
                  <a:latin typeface="Montserrat"/>
                  <a:ea typeface="Montserrat"/>
                  <a:cs typeface="Montserrat"/>
                  <a:sym typeface="Montserrat"/>
                </a:rPr>
                <a:t> </a:t>
              </a:r>
              <a:r>
                <a:rPr lang="en-US" sz="3200" dirty="0" err="1">
                  <a:solidFill>
                    <a:schemeClr val="bg1"/>
                  </a:solidFill>
                  <a:latin typeface="Montserrat"/>
                  <a:ea typeface="Montserrat"/>
                  <a:cs typeface="Montserrat"/>
                  <a:sym typeface="Montserrat"/>
                </a:rPr>
                <a:t>Việt</a:t>
              </a:r>
              <a:r>
                <a:rPr lang="en-US" sz="3200" dirty="0">
                  <a:solidFill>
                    <a:schemeClr val="bg1"/>
                  </a:solidFill>
                  <a:latin typeface="Montserrat"/>
                  <a:ea typeface="Montserrat"/>
                  <a:cs typeface="Montserrat"/>
                  <a:sym typeface="Montserrat"/>
                </a:rPr>
                <a:t> Nam….</a:t>
              </a:r>
              <a:endParaRPr lang="vi-VN" sz="3200" dirty="0">
                <a:solidFill>
                  <a:schemeClr val="bg1"/>
                </a:solidFill>
                <a:latin typeface="Montserrat"/>
                <a:ea typeface="Montserrat"/>
                <a:cs typeface="Montserrat"/>
                <a:sym typeface="Montserrat"/>
              </a:endParaRPr>
            </a:p>
          </p:txBody>
        </p:sp>
      </p:grpSp>
      <p:grpSp>
        <p:nvGrpSpPr>
          <p:cNvPr id="3" name="Google Shape;1342;p58"/>
          <p:cNvGrpSpPr/>
          <p:nvPr/>
        </p:nvGrpSpPr>
        <p:grpSpPr>
          <a:xfrm>
            <a:off x="428564" y="2285979"/>
            <a:ext cx="5786478" cy="6643735"/>
            <a:chOff x="186107" y="1612538"/>
            <a:chExt cx="2643206" cy="3908758"/>
          </a:xfrm>
          <a:solidFill>
            <a:srgbClr val="597ABD"/>
          </a:solidFill>
        </p:grpSpPr>
        <p:sp>
          <p:nvSpPr>
            <p:cNvPr id="1344" name="Google Shape;1344;p58"/>
            <p:cNvSpPr txBox="1"/>
            <p:nvPr/>
          </p:nvSpPr>
          <p:spPr>
            <a:xfrm>
              <a:off x="686173" y="1612538"/>
              <a:ext cx="1761300" cy="302400"/>
            </a:xfrm>
            <a:prstGeom prst="rect">
              <a:avLst/>
            </a:prstGeom>
            <a:grpFill/>
            <a:ln>
              <a:noFill/>
            </a:ln>
          </p:spPr>
          <p:txBody>
            <a:bodyPr spcFirstLastPara="1" wrap="square" lIns="182850" tIns="182850" rIns="182850" bIns="182850" anchor="ctr" anchorCtr="0">
              <a:noAutofit/>
            </a:bodyPr>
            <a:lstStyle/>
            <a:p>
              <a:pPr algn="ctr"/>
              <a:r>
                <a:rPr lang="en" sz="3600" dirty="0">
                  <a:solidFill>
                    <a:schemeClr val="lt1"/>
                  </a:solidFill>
                  <a:latin typeface="Montserrat"/>
                  <a:ea typeface="Montserrat"/>
                  <a:cs typeface="Montserrat"/>
                  <a:sym typeface="Montserrat"/>
                </a:rPr>
                <a:t>04</a:t>
              </a:r>
              <a:endParaRPr sz="3600">
                <a:solidFill>
                  <a:schemeClr val="lt1"/>
                </a:solidFill>
                <a:latin typeface="Montserrat"/>
                <a:ea typeface="Montserrat"/>
                <a:cs typeface="Montserrat"/>
                <a:sym typeface="Montserrat"/>
              </a:endParaRPr>
            </a:p>
          </p:txBody>
        </p:sp>
        <p:sp>
          <p:nvSpPr>
            <p:cNvPr id="1345" name="Google Shape;1345;p58"/>
            <p:cNvSpPr txBox="1"/>
            <p:nvPr/>
          </p:nvSpPr>
          <p:spPr>
            <a:xfrm>
              <a:off x="186107" y="2098212"/>
              <a:ext cx="2643206" cy="3423084"/>
            </a:xfrm>
            <a:prstGeom prst="rect">
              <a:avLst/>
            </a:prstGeom>
            <a:grpFill/>
            <a:ln>
              <a:noFill/>
            </a:ln>
          </p:spPr>
          <p:txBody>
            <a:bodyPr spcFirstLastPara="1" wrap="square" lIns="182850" tIns="182850" rIns="182850" bIns="182850" anchor="t" anchorCtr="0">
              <a:noAutofit/>
            </a:bodyPr>
            <a:lstStyle/>
            <a:p>
              <a:pPr algn="just"/>
              <a:r>
                <a:rPr lang="en-US" sz="3200" dirty="0">
                  <a:solidFill>
                    <a:schemeClr val="bg1"/>
                  </a:solidFill>
                </a:rPr>
                <a:t>Ta </a:t>
              </a:r>
              <a:r>
                <a:rPr lang="en-US" sz="3200" dirty="0" err="1">
                  <a:solidFill>
                    <a:schemeClr val="bg1"/>
                  </a:solidFill>
                </a:rPr>
                <a:t>nghiêm</a:t>
              </a:r>
              <a:r>
                <a:rPr lang="en-US" sz="3200" dirty="0">
                  <a:solidFill>
                    <a:schemeClr val="bg1"/>
                  </a:solidFill>
                </a:rPr>
                <a:t> </a:t>
              </a:r>
              <a:r>
                <a:rPr lang="en-US" sz="3200" dirty="0" err="1">
                  <a:solidFill>
                    <a:schemeClr val="bg1"/>
                  </a:solidFill>
                </a:rPr>
                <a:t>túc</a:t>
              </a:r>
              <a:r>
                <a:rPr lang="en-US" sz="3200" dirty="0">
                  <a:solidFill>
                    <a:schemeClr val="bg1"/>
                  </a:solidFill>
                </a:rPr>
                <a:t> </a:t>
              </a:r>
              <a:r>
                <a:rPr lang="en-US" sz="3200" dirty="0" err="1">
                  <a:solidFill>
                    <a:schemeClr val="bg1"/>
                  </a:solidFill>
                </a:rPr>
                <a:t>triển</a:t>
              </a:r>
              <a:r>
                <a:rPr lang="en-US" sz="3200" dirty="0">
                  <a:solidFill>
                    <a:schemeClr val="bg1"/>
                  </a:solidFill>
                </a:rPr>
                <a:t> </a:t>
              </a:r>
              <a:r>
                <a:rPr lang="en-US" sz="3200" dirty="0" err="1">
                  <a:solidFill>
                    <a:schemeClr val="bg1"/>
                  </a:solidFill>
                </a:rPr>
                <a:t>khai</a:t>
              </a:r>
              <a:r>
                <a:rPr lang="en-US" sz="3200" dirty="0">
                  <a:solidFill>
                    <a:schemeClr val="bg1"/>
                  </a:solidFill>
                </a:rPr>
                <a:t> </a:t>
              </a:r>
              <a:r>
                <a:rPr lang="en-US" sz="3200" dirty="0" err="1">
                  <a:solidFill>
                    <a:schemeClr val="bg1"/>
                  </a:solidFill>
                </a:rPr>
                <a:t>các</a:t>
              </a:r>
              <a:r>
                <a:rPr lang="en-US" sz="3200" dirty="0">
                  <a:solidFill>
                    <a:schemeClr val="bg1"/>
                  </a:solidFill>
                </a:rPr>
                <a:t> cam </a:t>
              </a:r>
              <a:r>
                <a:rPr lang="en-US" sz="3200" dirty="0" err="1">
                  <a:solidFill>
                    <a:schemeClr val="bg1"/>
                  </a:solidFill>
                </a:rPr>
                <a:t>kết</a:t>
              </a:r>
              <a:r>
                <a:rPr lang="en-US" sz="3200" dirty="0">
                  <a:solidFill>
                    <a:schemeClr val="bg1"/>
                  </a:solidFill>
                </a:rPr>
                <a:t>, </a:t>
              </a:r>
              <a:r>
                <a:rPr lang="en-US" sz="3200" dirty="0" err="1">
                  <a:solidFill>
                    <a:schemeClr val="bg1"/>
                  </a:solidFill>
                </a:rPr>
                <a:t>nghĩa</a:t>
              </a:r>
              <a:r>
                <a:rPr lang="en-US" sz="3200" dirty="0">
                  <a:solidFill>
                    <a:schemeClr val="bg1"/>
                  </a:solidFill>
                </a:rPr>
                <a:t> vụ </a:t>
              </a:r>
              <a:r>
                <a:rPr lang="en-US" sz="3200" dirty="0" err="1">
                  <a:solidFill>
                    <a:schemeClr val="bg1"/>
                  </a:solidFill>
                </a:rPr>
                <a:t>theo</a:t>
              </a:r>
              <a:r>
                <a:rPr lang="en-US" sz="3200" dirty="0">
                  <a:solidFill>
                    <a:schemeClr val="bg1"/>
                  </a:solidFill>
                </a:rPr>
                <a:t> </a:t>
              </a:r>
              <a:r>
                <a:rPr lang="en-US" sz="3200" dirty="0" err="1">
                  <a:solidFill>
                    <a:schemeClr val="bg1"/>
                  </a:solidFill>
                </a:rPr>
                <a:t>các</a:t>
              </a:r>
              <a:r>
                <a:rPr lang="en-US" sz="3200" dirty="0">
                  <a:solidFill>
                    <a:schemeClr val="bg1"/>
                  </a:solidFill>
                </a:rPr>
                <a:t> </a:t>
              </a:r>
              <a:r>
                <a:rPr lang="en-US" sz="3200" dirty="0" err="1">
                  <a:solidFill>
                    <a:schemeClr val="bg1"/>
                  </a:solidFill>
                </a:rPr>
                <a:t>điều</a:t>
              </a:r>
              <a:r>
                <a:rPr lang="en-US" sz="3200" dirty="0">
                  <a:solidFill>
                    <a:schemeClr val="bg1"/>
                  </a:solidFill>
                </a:rPr>
                <a:t> </a:t>
              </a:r>
              <a:r>
                <a:rPr lang="en-US" sz="3200" dirty="0" err="1">
                  <a:solidFill>
                    <a:schemeClr val="bg1"/>
                  </a:solidFill>
                </a:rPr>
                <a:t>ước</a:t>
              </a:r>
              <a:r>
                <a:rPr lang="en-US" sz="3200" dirty="0">
                  <a:solidFill>
                    <a:schemeClr val="bg1"/>
                  </a:solidFill>
                </a:rPr>
                <a:t> </a:t>
              </a:r>
              <a:r>
                <a:rPr lang="en-US" sz="3200" dirty="0" err="1">
                  <a:solidFill>
                    <a:schemeClr val="bg1"/>
                  </a:solidFill>
                </a:rPr>
                <a:t>quốc</a:t>
              </a:r>
              <a:r>
                <a:rPr lang="en-US" sz="3200" dirty="0">
                  <a:solidFill>
                    <a:schemeClr val="bg1"/>
                  </a:solidFill>
                </a:rPr>
                <a:t> </a:t>
              </a:r>
              <a:r>
                <a:rPr lang="en-US" sz="3200" dirty="0" err="1">
                  <a:solidFill>
                    <a:schemeClr val="bg1"/>
                  </a:solidFill>
                </a:rPr>
                <a:t>tê</a:t>
              </a:r>
              <a:r>
                <a:rPr lang="en-US" sz="3200" dirty="0">
                  <a:solidFill>
                    <a:schemeClr val="bg1"/>
                  </a:solidFill>
                </a:rPr>
                <a:t>́ </a:t>
              </a:r>
              <a:r>
                <a:rPr lang="en-US" sz="3200" dirty="0" err="1">
                  <a:solidFill>
                    <a:schemeClr val="bg1"/>
                  </a:solidFill>
                </a:rPr>
                <a:t>vê</a:t>
              </a:r>
              <a:r>
                <a:rPr lang="en-US" sz="3200" dirty="0">
                  <a:solidFill>
                    <a:schemeClr val="bg1"/>
                  </a:solidFill>
                </a:rPr>
                <a:t>̀ </a:t>
              </a:r>
              <a:r>
                <a:rPr lang="en-US" sz="3200" dirty="0" err="1">
                  <a:solidFill>
                    <a:schemeClr val="bg1"/>
                  </a:solidFill>
                </a:rPr>
                <a:t>quyền</a:t>
              </a:r>
              <a:r>
                <a:rPr lang="en-US" sz="3200" dirty="0">
                  <a:solidFill>
                    <a:schemeClr val="bg1"/>
                  </a:solidFill>
                </a:rPr>
                <a:t> con </a:t>
              </a:r>
              <a:r>
                <a:rPr lang="en-US" sz="3200" dirty="0" err="1">
                  <a:solidFill>
                    <a:schemeClr val="bg1"/>
                  </a:solidFill>
                </a:rPr>
                <a:t>người</a:t>
              </a:r>
              <a:r>
                <a:rPr lang="en-US" sz="3200" dirty="0">
                  <a:solidFill>
                    <a:schemeClr val="bg1"/>
                  </a:solidFill>
                </a:rPr>
                <a:t>, </a:t>
              </a:r>
              <a:r>
                <a:rPr lang="en-US" sz="3200" dirty="0" err="1">
                  <a:solidFill>
                    <a:schemeClr val="bg1"/>
                  </a:solidFill>
                </a:rPr>
                <a:t>hoàn</a:t>
              </a:r>
              <a:r>
                <a:rPr lang="en-US" sz="3200" dirty="0">
                  <a:solidFill>
                    <a:schemeClr val="bg1"/>
                  </a:solidFill>
                </a:rPr>
                <a:t> </a:t>
              </a:r>
              <a:r>
                <a:rPr lang="en-US" sz="3200" dirty="0" err="1">
                  <a:solidFill>
                    <a:schemeClr val="bg1"/>
                  </a:solidFill>
                </a:rPr>
                <a:t>thành</a:t>
              </a:r>
              <a:r>
                <a:rPr lang="en-US" sz="3200" dirty="0">
                  <a:solidFill>
                    <a:schemeClr val="bg1"/>
                  </a:solidFill>
                </a:rPr>
                <a:t> UPR </a:t>
              </a:r>
              <a:r>
                <a:rPr lang="en-US" sz="3200" dirty="0" err="1">
                  <a:solidFill>
                    <a:schemeClr val="bg1"/>
                  </a:solidFill>
                </a:rPr>
                <a:t>chu</a:t>
              </a:r>
              <a:r>
                <a:rPr lang="en-US" sz="3200" dirty="0">
                  <a:solidFill>
                    <a:schemeClr val="bg1"/>
                  </a:solidFill>
                </a:rPr>
                <a:t> </a:t>
              </a:r>
              <a:r>
                <a:rPr lang="en-US" sz="3200" dirty="0" err="1">
                  <a:solidFill>
                    <a:schemeClr val="bg1"/>
                  </a:solidFill>
                </a:rPr>
                <a:t>ky</a:t>
              </a:r>
              <a:r>
                <a:rPr lang="en-US" sz="3200" dirty="0">
                  <a:solidFill>
                    <a:schemeClr val="bg1"/>
                  </a:solidFill>
                </a:rPr>
                <a:t>̀ IV, </a:t>
              </a:r>
              <a:r>
                <a:rPr lang="en-US" sz="3200" dirty="0" err="1">
                  <a:solidFill>
                    <a:schemeClr val="bg1"/>
                  </a:solidFill>
                </a:rPr>
                <a:t>đón</a:t>
              </a:r>
              <a:r>
                <a:rPr lang="en-US" sz="3200" dirty="0">
                  <a:solidFill>
                    <a:schemeClr val="bg1"/>
                  </a:solidFill>
                </a:rPr>
                <a:t> BCVĐB </a:t>
              </a:r>
              <a:r>
                <a:rPr lang="en-US" sz="3200" dirty="0" err="1">
                  <a:solidFill>
                    <a:schemeClr val="bg1"/>
                  </a:solidFill>
                </a:rPr>
                <a:t>vê</a:t>
              </a:r>
              <a:r>
                <a:rPr lang="en-US" sz="3200" dirty="0">
                  <a:solidFill>
                    <a:schemeClr val="bg1"/>
                  </a:solidFill>
                </a:rPr>
                <a:t>̀ </a:t>
              </a:r>
              <a:r>
                <a:rPr lang="en-US" sz="3200" dirty="0" err="1">
                  <a:solidFill>
                    <a:schemeClr val="bg1"/>
                  </a:solidFill>
                </a:rPr>
                <a:t>quyền</a:t>
              </a:r>
              <a:r>
                <a:rPr lang="en-US" sz="3200" dirty="0">
                  <a:solidFill>
                    <a:schemeClr val="bg1"/>
                  </a:solidFill>
                </a:rPr>
                <a:t> </a:t>
              </a:r>
              <a:r>
                <a:rPr lang="en-US" sz="3200" dirty="0" err="1">
                  <a:solidFill>
                    <a:schemeClr val="bg1"/>
                  </a:solidFill>
                </a:rPr>
                <a:t>phát</a:t>
              </a:r>
              <a:r>
                <a:rPr lang="en-US" sz="3200" dirty="0">
                  <a:solidFill>
                    <a:schemeClr val="bg1"/>
                  </a:solidFill>
                </a:rPr>
                <a:t> </a:t>
              </a:r>
              <a:r>
                <a:rPr lang="en-US" sz="3200" dirty="0" err="1">
                  <a:solidFill>
                    <a:schemeClr val="bg1"/>
                  </a:solidFill>
                </a:rPr>
                <a:t>triển</a:t>
              </a:r>
              <a:r>
                <a:rPr lang="en-US" sz="3200" dirty="0">
                  <a:solidFill>
                    <a:schemeClr val="bg1"/>
                  </a:solidFill>
                </a:rPr>
                <a:t> </a:t>
              </a:r>
              <a:r>
                <a:rPr lang="en-US" sz="3200" dirty="0" err="1">
                  <a:solidFill>
                    <a:schemeClr val="bg1"/>
                  </a:solidFill>
                </a:rPr>
                <a:t>vào</a:t>
              </a:r>
              <a:r>
                <a:rPr lang="en-US" sz="3200" dirty="0">
                  <a:solidFill>
                    <a:schemeClr val="bg1"/>
                  </a:solidFill>
                </a:rPr>
                <a:t> </a:t>
              </a:r>
              <a:r>
                <a:rPr lang="en-US" sz="3200" dirty="0" err="1">
                  <a:solidFill>
                    <a:schemeClr val="bg1"/>
                  </a:solidFill>
                </a:rPr>
                <a:t>thăm</a:t>
              </a:r>
              <a:r>
                <a:rPr lang="en-US" sz="3200" dirty="0">
                  <a:solidFill>
                    <a:schemeClr val="bg1"/>
                  </a:solidFill>
                </a:rPr>
                <a:t> </a:t>
              </a:r>
              <a:r>
                <a:rPr lang="en-US" sz="3200" dirty="0" err="1">
                  <a:solidFill>
                    <a:schemeClr val="bg1"/>
                  </a:solidFill>
                </a:rPr>
                <a:t>Việt</a:t>
              </a:r>
              <a:r>
                <a:rPr lang="en-US" sz="3200" dirty="0">
                  <a:solidFill>
                    <a:schemeClr val="bg1"/>
                  </a:solidFill>
                </a:rPr>
                <a:t> Nam, </a:t>
              </a:r>
              <a:r>
                <a:rPr lang="en-US" sz="3200" dirty="0" err="1">
                  <a:solidFill>
                    <a:schemeClr val="bg1"/>
                  </a:solidFill>
                </a:rPr>
                <a:t>hoàn</a:t>
              </a:r>
              <a:r>
                <a:rPr lang="en-US" sz="3200" dirty="0">
                  <a:solidFill>
                    <a:schemeClr val="bg1"/>
                  </a:solidFill>
                </a:rPr>
                <a:t> </a:t>
              </a:r>
              <a:r>
                <a:rPr lang="en-US" sz="3200" dirty="0" err="1">
                  <a:solidFill>
                    <a:schemeClr val="bg1"/>
                  </a:solidFill>
                </a:rPr>
                <a:t>thành</a:t>
              </a:r>
              <a:r>
                <a:rPr lang="en-US" sz="3200" dirty="0">
                  <a:solidFill>
                    <a:schemeClr val="bg1"/>
                  </a:solidFill>
                </a:rPr>
                <a:t> </a:t>
              </a:r>
              <a:r>
                <a:rPr lang="en-US" sz="3200" dirty="0" err="1">
                  <a:solidFill>
                    <a:schemeClr val="bg1"/>
                  </a:solidFill>
                </a:rPr>
                <a:t>va</a:t>
              </a:r>
              <a:r>
                <a:rPr lang="en-US" sz="3200" dirty="0">
                  <a:solidFill>
                    <a:schemeClr val="bg1"/>
                  </a:solidFill>
                </a:rPr>
                <a:t>̀ </a:t>
              </a:r>
              <a:r>
                <a:rPr lang="en-US" sz="3200" dirty="0" err="1">
                  <a:solidFill>
                    <a:schemeClr val="bg1"/>
                  </a:solidFill>
                </a:rPr>
                <a:t>đối</a:t>
              </a:r>
              <a:r>
                <a:rPr lang="en-US" sz="3200" dirty="0">
                  <a:solidFill>
                    <a:schemeClr val="bg1"/>
                  </a:solidFill>
                </a:rPr>
                <a:t> </a:t>
              </a:r>
              <a:r>
                <a:rPr lang="en-US" sz="3200" dirty="0" err="1">
                  <a:solidFill>
                    <a:schemeClr val="bg1"/>
                  </a:solidFill>
                </a:rPr>
                <a:t>thoại</a:t>
              </a:r>
              <a:r>
                <a:rPr lang="en-US" sz="3200" dirty="0">
                  <a:solidFill>
                    <a:schemeClr val="bg1"/>
                  </a:solidFill>
                </a:rPr>
                <a:t> </a:t>
              </a:r>
              <a:r>
                <a:rPr lang="en-US" sz="3200" dirty="0" err="1">
                  <a:solidFill>
                    <a:schemeClr val="bg1"/>
                  </a:solidFill>
                </a:rPr>
                <a:t>xây</a:t>
              </a:r>
              <a:r>
                <a:rPr lang="en-US" sz="3200" dirty="0">
                  <a:solidFill>
                    <a:schemeClr val="bg1"/>
                  </a:solidFill>
                </a:rPr>
                <a:t> </a:t>
              </a:r>
              <a:r>
                <a:rPr lang="en-US" sz="3200" dirty="0" err="1">
                  <a:solidFill>
                    <a:schemeClr val="bg1"/>
                  </a:solidFill>
                </a:rPr>
                <a:t>dựng</a:t>
              </a:r>
              <a:r>
                <a:rPr lang="en-US" sz="3200" dirty="0">
                  <a:solidFill>
                    <a:schemeClr val="bg1"/>
                  </a:solidFill>
                </a:rPr>
                <a:t> </a:t>
              </a:r>
              <a:r>
                <a:rPr lang="en-US" sz="3200" dirty="0" err="1">
                  <a:solidFill>
                    <a:schemeClr val="bg1"/>
                  </a:solidFill>
                </a:rPr>
                <a:t>với</a:t>
              </a:r>
              <a:r>
                <a:rPr lang="en-US" sz="3200" dirty="0">
                  <a:solidFill>
                    <a:schemeClr val="bg1"/>
                  </a:solidFill>
                </a:rPr>
                <a:t> </a:t>
              </a:r>
              <a:r>
                <a:rPr lang="en-US" sz="3200" dirty="0" err="1">
                  <a:solidFill>
                    <a:schemeClr val="bg1"/>
                  </a:solidFill>
                </a:rPr>
                <a:t>các</a:t>
              </a:r>
              <a:r>
                <a:rPr lang="en-US" sz="3200" dirty="0">
                  <a:solidFill>
                    <a:schemeClr val="bg1"/>
                  </a:solidFill>
                </a:rPr>
                <a:t> </a:t>
              </a:r>
              <a:r>
                <a:rPr lang="en-US" sz="3200" dirty="0" err="1">
                  <a:solidFill>
                    <a:schemeClr val="bg1"/>
                  </a:solidFill>
                </a:rPr>
                <a:t>Ủy</a:t>
              </a:r>
              <a:r>
                <a:rPr lang="en-US" sz="3200" dirty="0">
                  <a:solidFill>
                    <a:schemeClr val="bg1"/>
                  </a:solidFill>
                </a:rPr>
                <a:t> ban </a:t>
              </a:r>
              <a:r>
                <a:rPr lang="en-US" sz="3200" dirty="0" err="1">
                  <a:solidFill>
                    <a:schemeClr val="bg1"/>
                  </a:solidFill>
                </a:rPr>
                <a:t>công</a:t>
              </a:r>
              <a:r>
                <a:rPr lang="en-US" sz="3200" dirty="0">
                  <a:solidFill>
                    <a:schemeClr val="bg1"/>
                  </a:solidFill>
                </a:rPr>
                <a:t> </a:t>
              </a:r>
              <a:r>
                <a:rPr lang="en-US" sz="3200" dirty="0" err="1">
                  <a:solidFill>
                    <a:schemeClr val="bg1"/>
                  </a:solidFill>
                </a:rPr>
                <a:t>ước</a:t>
              </a:r>
              <a:r>
                <a:rPr lang="en-US" sz="3200" dirty="0">
                  <a:solidFill>
                    <a:schemeClr val="bg1"/>
                  </a:solidFill>
                </a:rPr>
                <a:t> </a:t>
              </a:r>
              <a:r>
                <a:rPr lang="en-US" sz="3200" dirty="0" err="1">
                  <a:solidFill>
                    <a:schemeClr val="bg1"/>
                  </a:solidFill>
                </a:rPr>
                <a:t>vê</a:t>
              </a:r>
              <a:r>
                <a:rPr lang="en-US" sz="3200" dirty="0">
                  <a:solidFill>
                    <a:schemeClr val="bg1"/>
                  </a:solidFill>
                </a:rPr>
                <a:t>̀ </a:t>
              </a:r>
              <a:r>
                <a:rPr lang="en-US" sz="3200" dirty="0" err="1">
                  <a:solidFill>
                    <a:schemeClr val="bg1"/>
                  </a:solidFill>
                </a:rPr>
                <a:t>các</a:t>
              </a:r>
              <a:r>
                <a:rPr lang="en-US" sz="3200" dirty="0">
                  <a:solidFill>
                    <a:schemeClr val="bg1"/>
                  </a:solidFill>
                </a:rPr>
                <a:t> </a:t>
              </a:r>
              <a:r>
                <a:rPr lang="en-US" sz="3200" dirty="0" err="1">
                  <a:solidFill>
                    <a:schemeClr val="bg1"/>
                  </a:solidFill>
                </a:rPr>
                <a:t>báo</a:t>
              </a:r>
              <a:r>
                <a:rPr lang="en-US" sz="3200" dirty="0">
                  <a:solidFill>
                    <a:schemeClr val="bg1"/>
                  </a:solidFill>
                </a:rPr>
                <a:t> </a:t>
              </a:r>
              <a:r>
                <a:rPr lang="en-US" sz="3200" dirty="0" err="1">
                  <a:solidFill>
                    <a:schemeClr val="bg1"/>
                  </a:solidFill>
                </a:rPr>
                <a:t>cáo</a:t>
              </a:r>
              <a:r>
                <a:rPr lang="en-US" sz="3200" dirty="0">
                  <a:solidFill>
                    <a:schemeClr val="bg1"/>
                  </a:solidFill>
                </a:rPr>
                <a:t> </a:t>
              </a:r>
              <a:r>
                <a:rPr lang="en-US" sz="3200" dirty="0" err="1">
                  <a:solidFill>
                    <a:schemeClr val="bg1"/>
                  </a:solidFill>
                </a:rPr>
                <a:t>quốc</a:t>
              </a:r>
              <a:r>
                <a:rPr lang="en-US" sz="3200" dirty="0">
                  <a:solidFill>
                    <a:schemeClr val="bg1"/>
                  </a:solidFill>
                </a:rPr>
                <a:t> </a:t>
              </a:r>
              <a:r>
                <a:rPr lang="en-US" sz="3200" dirty="0" err="1">
                  <a:solidFill>
                    <a:schemeClr val="bg1"/>
                  </a:solidFill>
                </a:rPr>
                <a:t>gia</a:t>
              </a:r>
              <a:r>
                <a:rPr lang="en-US" sz="3200" dirty="0">
                  <a:solidFill>
                    <a:schemeClr val="bg1"/>
                  </a:solidFill>
                </a:rPr>
                <a:t> </a:t>
              </a:r>
              <a:r>
                <a:rPr lang="en-US" sz="3200" dirty="0" err="1">
                  <a:solidFill>
                    <a:schemeClr val="bg1"/>
                  </a:solidFill>
                </a:rPr>
                <a:t>thực</a:t>
              </a:r>
              <a:r>
                <a:rPr lang="en-US" sz="3200" dirty="0">
                  <a:solidFill>
                    <a:schemeClr val="bg1"/>
                  </a:solidFill>
                </a:rPr>
                <a:t> </a:t>
              </a:r>
              <a:r>
                <a:rPr lang="en-US" sz="3200" dirty="0" err="1">
                  <a:solidFill>
                    <a:schemeClr val="bg1"/>
                  </a:solidFill>
                </a:rPr>
                <a:t>hiện</a:t>
              </a:r>
              <a:r>
                <a:rPr lang="en-US" sz="3200" dirty="0">
                  <a:solidFill>
                    <a:schemeClr val="bg1"/>
                  </a:solidFill>
                </a:rPr>
                <a:t> </a:t>
              </a:r>
              <a:r>
                <a:rPr lang="en-US" sz="3200" dirty="0" err="1">
                  <a:solidFill>
                    <a:schemeClr val="bg1"/>
                  </a:solidFill>
                </a:rPr>
                <a:t>một</a:t>
              </a:r>
              <a:r>
                <a:rPr lang="en-US" sz="3200" dirty="0">
                  <a:solidFill>
                    <a:schemeClr val="bg1"/>
                  </a:solidFill>
                </a:rPr>
                <a:t> </a:t>
              </a:r>
              <a:r>
                <a:rPr lang="en-US" sz="3200" dirty="0" err="1">
                  <a:solidFill>
                    <a:schemeClr val="bg1"/>
                  </a:solidFill>
                </a:rPr>
                <a:t>sô</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ước</a:t>
              </a:r>
              <a:r>
                <a:rPr lang="en-US" sz="3200" dirty="0">
                  <a:solidFill>
                    <a:schemeClr val="bg1"/>
                  </a:solidFill>
                </a:rPr>
                <a:t> </a:t>
              </a:r>
              <a:r>
                <a:rPr lang="en-US" sz="3200" dirty="0" err="1">
                  <a:solidFill>
                    <a:schemeClr val="bg1"/>
                  </a:solidFill>
                </a:rPr>
                <a:t>vê</a:t>
              </a:r>
              <a:r>
                <a:rPr lang="en-US" sz="3200" dirty="0">
                  <a:solidFill>
                    <a:schemeClr val="bg1"/>
                  </a:solidFill>
                </a:rPr>
                <a:t>̀ </a:t>
              </a:r>
              <a:r>
                <a:rPr lang="en-US" sz="3200" dirty="0" err="1">
                  <a:solidFill>
                    <a:schemeClr val="bg1"/>
                  </a:solidFill>
                </a:rPr>
                <a:t>quyền</a:t>
              </a:r>
              <a:r>
                <a:rPr lang="en-US" sz="3200" dirty="0">
                  <a:solidFill>
                    <a:schemeClr val="bg1"/>
                  </a:solidFill>
                </a:rPr>
                <a:t> con </a:t>
              </a:r>
              <a:r>
                <a:rPr lang="en-US" sz="3200" dirty="0" err="1">
                  <a:solidFill>
                    <a:schemeClr val="bg1"/>
                  </a:solidFill>
                </a:rPr>
                <a:t>người</a:t>
              </a:r>
              <a:r>
                <a:rPr lang="en-US" sz="3200" dirty="0">
                  <a:solidFill>
                    <a:schemeClr val="bg1"/>
                  </a:solidFill>
                </a:rPr>
                <a:t> mà </a:t>
              </a:r>
              <a:r>
                <a:rPr lang="en-US" sz="3200" dirty="0" err="1">
                  <a:solidFill>
                    <a:schemeClr val="bg1"/>
                  </a:solidFill>
                </a:rPr>
                <a:t>Việt</a:t>
              </a:r>
              <a:r>
                <a:rPr lang="en-US" sz="3200" dirty="0">
                  <a:solidFill>
                    <a:schemeClr val="bg1"/>
                  </a:solidFill>
                </a:rPr>
                <a:t> Nam là </a:t>
              </a:r>
              <a:r>
                <a:rPr lang="en-US" sz="3200" dirty="0" err="1">
                  <a:solidFill>
                    <a:schemeClr val="bg1"/>
                  </a:solidFill>
                </a:rPr>
                <a:t>thành</a:t>
              </a:r>
              <a:r>
                <a:rPr lang="en-US" sz="3200" dirty="0">
                  <a:solidFill>
                    <a:schemeClr val="bg1"/>
                  </a:solidFill>
                </a:rPr>
                <a:t> </a:t>
              </a:r>
              <a:r>
                <a:rPr lang="en-US" sz="3200" dirty="0" err="1">
                  <a:solidFill>
                    <a:schemeClr val="bg1"/>
                  </a:solidFill>
                </a:rPr>
                <a:t>viên</a:t>
              </a:r>
              <a:endParaRPr sz="3200" dirty="0">
                <a:solidFill>
                  <a:schemeClr val="bg1"/>
                </a:solidFill>
                <a:latin typeface="Montserrat"/>
                <a:ea typeface="Montserrat"/>
                <a:cs typeface="Montserrat"/>
                <a:sym typeface="Montserrat"/>
              </a:endParaRPr>
            </a:p>
          </p:txBody>
        </p:sp>
      </p:grpSp>
      <p:grpSp>
        <p:nvGrpSpPr>
          <p:cNvPr id="4" name="Google Shape;1346;p58"/>
          <p:cNvGrpSpPr/>
          <p:nvPr/>
        </p:nvGrpSpPr>
        <p:grpSpPr>
          <a:xfrm>
            <a:off x="6500795" y="2357418"/>
            <a:ext cx="5132932" cy="6605294"/>
            <a:chOff x="3574145" y="1647436"/>
            <a:chExt cx="2273227" cy="3454334"/>
          </a:xfrm>
          <a:solidFill>
            <a:srgbClr val="597ABD"/>
          </a:solidFill>
        </p:grpSpPr>
        <p:sp>
          <p:nvSpPr>
            <p:cNvPr id="1348" name="Google Shape;1348;p58"/>
            <p:cNvSpPr txBox="1"/>
            <p:nvPr/>
          </p:nvSpPr>
          <p:spPr>
            <a:xfrm>
              <a:off x="3795609" y="1647436"/>
              <a:ext cx="1761300" cy="302400"/>
            </a:xfrm>
            <a:prstGeom prst="rect">
              <a:avLst/>
            </a:prstGeom>
            <a:grpFill/>
            <a:ln>
              <a:noFill/>
            </a:ln>
          </p:spPr>
          <p:txBody>
            <a:bodyPr spcFirstLastPara="1" wrap="square" lIns="182850" tIns="182850" rIns="182850" bIns="182850" anchor="ctr" anchorCtr="0">
              <a:noAutofit/>
            </a:bodyPr>
            <a:lstStyle/>
            <a:p>
              <a:pPr algn="ctr"/>
              <a:r>
                <a:rPr lang="en" sz="3600" dirty="0">
                  <a:solidFill>
                    <a:schemeClr val="lt1"/>
                  </a:solidFill>
                  <a:latin typeface="Montserrat"/>
                  <a:ea typeface="Montserrat"/>
                  <a:cs typeface="Montserrat"/>
                  <a:sym typeface="Montserrat"/>
                </a:rPr>
                <a:t>05</a:t>
              </a:r>
              <a:endParaRPr sz="3600">
                <a:solidFill>
                  <a:schemeClr val="lt1"/>
                </a:solidFill>
                <a:latin typeface="Montserrat"/>
                <a:ea typeface="Montserrat"/>
                <a:cs typeface="Montserrat"/>
                <a:sym typeface="Montserrat"/>
              </a:endParaRPr>
            </a:p>
          </p:txBody>
        </p:sp>
        <p:sp>
          <p:nvSpPr>
            <p:cNvPr id="1349" name="Google Shape;1349;p58"/>
            <p:cNvSpPr txBox="1"/>
            <p:nvPr/>
          </p:nvSpPr>
          <p:spPr>
            <a:xfrm>
              <a:off x="3574145" y="2095751"/>
              <a:ext cx="2273227" cy="3006019"/>
            </a:xfrm>
            <a:prstGeom prst="rect">
              <a:avLst/>
            </a:prstGeom>
            <a:grpFill/>
            <a:ln>
              <a:noFill/>
            </a:ln>
          </p:spPr>
          <p:txBody>
            <a:bodyPr spcFirstLastPara="1" wrap="square" lIns="182850" tIns="182850" rIns="182850" bIns="182850" anchor="t" anchorCtr="0">
              <a:noAutofit/>
            </a:bodyPr>
            <a:lstStyle/>
            <a:p>
              <a:pPr algn="just"/>
              <a:r>
                <a:rPr lang="vi-VN" sz="2800" dirty="0">
                  <a:solidFill>
                    <a:schemeClr val="bg1"/>
                  </a:solidFill>
                  <a:latin typeface="Montserrat"/>
                  <a:ea typeface="Montserrat"/>
                  <a:cs typeface="Montserrat"/>
                  <a:sym typeface="Montserrat"/>
                </a:rPr>
                <a:t>Công tác vận động được triển khai từ sớm </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tiến</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hành</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bài</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bản</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nghiêm</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túc</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gắn</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kết</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giữa</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khả</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năng</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hợp</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tác</a:t>
              </a:r>
              <a:r>
                <a:rPr lang="en-US" sz="2800" dirty="0">
                  <a:solidFill>
                    <a:schemeClr val="bg1"/>
                  </a:solidFill>
                  <a:latin typeface="Montserrat"/>
                  <a:ea typeface="Montserrat"/>
                  <a:cs typeface="Montserrat"/>
                  <a:sym typeface="Montserrat"/>
                </a:rPr>
                <a:t> song </a:t>
              </a:r>
              <a:r>
                <a:rPr lang="en-US" sz="2800" dirty="0" err="1">
                  <a:solidFill>
                    <a:schemeClr val="bg1"/>
                  </a:solidFill>
                  <a:latin typeface="Montserrat"/>
                  <a:ea typeface="Montserrat"/>
                  <a:cs typeface="Montserrat"/>
                  <a:sym typeface="Montserrat"/>
                </a:rPr>
                <a:t>phương</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với</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ủng</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hộ</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lẫn</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nhau</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tại</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các</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diễn</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đàn</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đa</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phương</a:t>
              </a:r>
              <a:r>
                <a:rPr lang="en-US" sz="2800" dirty="0">
                  <a:solidFill>
                    <a:schemeClr val="bg1"/>
                  </a:solidFill>
                  <a:latin typeface="Montserrat"/>
                  <a:ea typeface="Montserrat"/>
                  <a:cs typeface="Montserrat"/>
                  <a:sym typeface="Montserrat"/>
                </a:rPr>
                <a:t>.</a:t>
              </a:r>
            </a:p>
            <a:p>
              <a:pPr algn="just"/>
              <a:r>
                <a:rPr lang="en-US" sz="2800" dirty="0">
                  <a:solidFill>
                    <a:schemeClr val="bg1"/>
                  </a:solidFill>
                  <a:latin typeface="Montserrat"/>
                  <a:ea typeface="Montserrat"/>
                  <a:cs typeface="Montserrat"/>
                  <a:sym typeface="Montserrat"/>
                </a:rPr>
                <a:t>Nhiều </a:t>
              </a:r>
              <a:r>
                <a:rPr lang="en-US" sz="2800" dirty="0" err="1">
                  <a:solidFill>
                    <a:schemeClr val="bg1"/>
                  </a:solidFill>
                  <a:latin typeface="Montserrat"/>
                  <a:ea typeface="Montserrat"/>
                  <a:cs typeface="Montserrat"/>
                  <a:sym typeface="Montserrat"/>
                </a:rPr>
                <a:t>nước</a:t>
              </a:r>
              <a:r>
                <a:rPr lang="en-US" sz="2800" dirty="0">
                  <a:solidFill>
                    <a:schemeClr val="bg1"/>
                  </a:solidFill>
                  <a:latin typeface="Montserrat"/>
                  <a:ea typeface="Montserrat"/>
                  <a:cs typeface="Montserrat"/>
                  <a:sym typeface="Montserrat"/>
                </a:rPr>
                <a:t> bạn </a:t>
              </a:r>
              <a:r>
                <a:rPr lang="en-US" sz="2800" dirty="0" err="1">
                  <a:solidFill>
                    <a:schemeClr val="bg1"/>
                  </a:solidFill>
                  <a:latin typeface="Montserrat"/>
                  <a:ea typeface="Montserrat"/>
                  <a:cs typeface="Montserrat"/>
                  <a:sym typeface="Montserrat"/>
                </a:rPr>
                <a:t>bè</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bày</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tỏ</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rất</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trân</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trọng</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sự</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nghiêm</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túc</a:t>
              </a:r>
              <a:r>
                <a:rPr lang="en-US" sz="2800" dirty="0">
                  <a:solidFill>
                    <a:schemeClr val="bg1"/>
                  </a:solidFill>
                  <a:latin typeface="Montserrat"/>
                  <a:ea typeface="Montserrat"/>
                  <a:cs typeface="Montserrat"/>
                  <a:sym typeface="Montserrat"/>
                </a:rPr>
                <a:t> và cam </a:t>
              </a:r>
              <a:r>
                <a:rPr lang="en-US" sz="2800" dirty="0" err="1">
                  <a:solidFill>
                    <a:schemeClr val="bg1"/>
                  </a:solidFill>
                  <a:latin typeface="Montserrat"/>
                  <a:ea typeface="Montserrat"/>
                  <a:cs typeface="Montserrat"/>
                  <a:sym typeface="Montserrat"/>
                </a:rPr>
                <a:t>kết</a:t>
              </a:r>
              <a:r>
                <a:rPr lang="en-US" sz="2800" dirty="0">
                  <a:solidFill>
                    <a:schemeClr val="bg1"/>
                  </a:solidFill>
                  <a:latin typeface="Montserrat"/>
                  <a:ea typeface="Montserrat"/>
                  <a:cs typeface="Montserrat"/>
                  <a:sym typeface="Montserrat"/>
                </a:rPr>
                <a:t> của </a:t>
              </a:r>
              <a:r>
                <a:rPr lang="en-US" sz="2800" dirty="0" err="1">
                  <a:solidFill>
                    <a:schemeClr val="bg1"/>
                  </a:solidFill>
                  <a:latin typeface="Montserrat"/>
                  <a:ea typeface="Montserrat"/>
                  <a:cs typeface="Montserrat"/>
                  <a:sym typeface="Montserrat"/>
                </a:rPr>
                <a:t>Việt</a:t>
              </a:r>
              <a:r>
                <a:rPr lang="en-US" sz="2800" dirty="0">
                  <a:solidFill>
                    <a:schemeClr val="bg1"/>
                  </a:solidFill>
                  <a:latin typeface="Montserrat"/>
                  <a:ea typeface="Montserrat"/>
                  <a:cs typeface="Montserrat"/>
                  <a:sym typeface="Montserrat"/>
                </a:rPr>
                <a:t> Nam, </a:t>
              </a:r>
              <a:r>
                <a:rPr lang="en-US" sz="2800" dirty="0" err="1">
                  <a:solidFill>
                    <a:schemeClr val="bg1"/>
                  </a:solidFill>
                  <a:latin typeface="Montserrat"/>
                  <a:ea typeface="Montserrat"/>
                  <a:cs typeface="Montserrat"/>
                  <a:sym typeface="Montserrat"/>
                </a:rPr>
                <a:t>đánh</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giá</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cao</a:t>
              </a:r>
              <a:r>
                <a:rPr lang="en-US" sz="2800" dirty="0">
                  <a:solidFill>
                    <a:schemeClr val="bg1"/>
                  </a:solidFill>
                  <a:latin typeface="Montserrat"/>
                  <a:ea typeface="Montserrat"/>
                  <a:cs typeface="Montserrat"/>
                  <a:sym typeface="Montserrat"/>
                </a:rPr>
                <a:t> ta luôn cầu </a:t>
              </a:r>
              <a:r>
                <a:rPr lang="en-US" sz="2800" dirty="0" err="1">
                  <a:solidFill>
                    <a:schemeClr val="bg1"/>
                  </a:solidFill>
                  <a:latin typeface="Montserrat"/>
                  <a:ea typeface="Montserrat"/>
                  <a:cs typeface="Montserrat"/>
                  <a:sym typeface="Montserrat"/>
                </a:rPr>
                <a:t>thị</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lắng</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nghe</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quan</a:t>
              </a:r>
              <a:r>
                <a:rPr lang="en-US" sz="2800" dirty="0">
                  <a:solidFill>
                    <a:schemeClr val="bg1"/>
                  </a:solidFill>
                  <a:latin typeface="Montserrat"/>
                  <a:ea typeface="Montserrat"/>
                  <a:cs typeface="Montserrat"/>
                  <a:sym typeface="Montserrat"/>
                </a:rPr>
                <a:t> </a:t>
              </a:r>
              <a:r>
                <a:rPr lang="en-US" sz="2800" dirty="0" err="1">
                  <a:solidFill>
                    <a:schemeClr val="bg1"/>
                  </a:solidFill>
                  <a:latin typeface="Montserrat"/>
                  <a:ea typeface="Montserrat"/>
                  <a:cs typeface="Montserrat"/>
                  <a:sym typeface="Montserrat"/>
                </a:rPr>
                <a:t>tâm</a:t>
              </a:r>
              <a:r>
                <a:rPr lang="en-US" sz="2800" dirty="0">
                  <a:solidFill>
                    <a:schemeClr val="bg1"/>
                  </a:solidFill>
                  <a:latin typeface="Montserrat"/>
                  <a:ea typeface="Montserrat"/>
                  <a:cs typeface="Montserrat"/>
                  <a:sym typeface="Montserrat"/>
                </a:rPr>
                <a:t> của các </a:t>
              </a:r>
              <a:r>
                <a:rPr lang="en-US" sz="2800" dirty="0" err="1">
                  <a:solidFill>
                    <a:schemeClr val="bg1"/>
                  </a:solidFill>
                  <a:latin typeface="Montserrat"/>
                  <a:ea typeface="Montserrat"/>
                  <a:cs typeface="Montserrat"/>
                  <a:sym typeface="Montserrat"/>
                </a:rPr>
                <a:t>nước</a:t>
              </a:r>
              <a:endParaRPr lang="vi-VN" sz="2800" dirty="0">
                <a:solidFill>
                  <a:schemeClr val="bg1"/>
                </a:solidFill>
                <a:latin typeface="Montserrat"/>
                <a:ea typeface="Montserrat"/>
                <a:cs typeface="Montserrat"/>
                <a:sym typeface="Montserrat"/>
              </a:endParaRPr>
            </a:p>
          </p:txBody>
        </p:sp>
      </p:grpSp>
      <p:sp>
        <p:nvSpPr>
          <p:cNvPr id="1350" name="Google Shape;1350;p58"/>
          <p:cNvSpPr txBox="1"/>
          <p:nvPr/>
        </p:nvSpPr>
        <p:spPr>
          <a:xfrm>
            <a:off x="4544450" y="571468"/>
            <a:ext cx="8421700" cy="389240"/>
          </a:xfrm>
          <a:prstGeom prst="rect">
            <a:avLst/>
          </a:prstGeom>
          <a:noFill/>
          <a:ln>
            <a:noFill/>
          </a:ln>
        </p:spPr>
        <p:txBody>
          <a:bodyPr spcFirstLastPara="1" wrap="square" lIns="182850" tIns="182850" rIns="182850" bIns="182850" anchor="ctr" anchorCtr="0">
            <a:noAutofit/>
          </a:bodyPr>
          <a:lstStyle/>
          <a:p>
            <a:pPr algn="ctr"/>
            <a:r>
              <a:rPr lang="en-US" sz="4800" dirty="0" err="1">
                <a:solidFill>
                  <a:srgbClr val="0B4696"/>
                </a:solidFill>
                <a:latin typeface="Montserrat"/>
                <a:ea typeface="Montserrat"/>
                <a:cs typeface="Montserrat"/>
                <a:sym typeface="Montserrat"/>
              </a:rPr>
              <a:t>Nguyên</a:t>
            </a:r>
            <a:r>
              <a:rPr lang="en-US" sz="4800" dirty="0">
                <a:solidFill>
                  <a:srgbClr val="0B4696"/>
                </a:solidFill>
                <a:latin typeface="Montserrat"/>
                <a:ea typeface="Montserrat"/>
                <a:cs typeface="Montserrat"/>
                <a:sym typeface="Montserrat"/>
              </a:rPr>
              <a:t> </a:t>
            </a:r>
            <a:r>
              <a:rPr lang="en-US" sz="4800" dirty="0" err="1">
                <a:solidFill>
                  <a:srgbClr val="0B4696"/>
                </a:solidFill>
                <a:latin typeface="Montserrat"/>
                <a:ea typeface="Montserrat"/>
                <a:cs typeface="Montserrat"/>
                <a:sym typeface="Montserrat"/>
              </a:rPr>
              <a:t>nhân</a:t>
            </a:r>
            <a:r>
              <a:rPr lang="en-US" sz="4800" dirty="0">
                <a:solidFill>
                  <a:srgbClr val="0B4696"/>
                </a:solidFill>
                <a:latin typeface="Montserrat"/>
                <a:ea typeface="Montserrat"/>
                <a:cs typeface="Montserrat"/>
                <a:sym typeface="Montserrat"/>
              </a:rPr>
              <a:t> </a:t>
            </a:r>
            <a:r>
              <a:rPr lang="en-US" sz="4800" dirty="0" err="1">
                <a:solidFill>
                  <a:srgbClr val="0B4696"/>
                </a:solidFill>
                <a:latin typeface="Montserrat"/>
                <a:ea typeface="Montserrat"/>
                <a:cs typeface="Montserrat"/>
                <a:sym typeface="Montserrat"/>
              </a:rPr>
              <a:t>thành</a:t>
            </a:r>
            <a:r>
              <a:rPr lang="en-US" sz="4800" dirty="0">
                <a:solidFill>
                  <a:srgbClr val="0B4696"/>
                </a:solidFill>
                <a:latin typeface="Montserrat"/>
                <a:ea typeface="Montserrat"/>
                <a:cs typeface="Montserrat"/>
                <a:sym typeface="Montserrat"/>
              </a:rPr>
              <a:t> </a:t>
            </a:r>
            <a:r>
              <a:rPr lang="en-US" sz="4800" dirty="0" err="1">
                <a:solidFill>
                  <a:srgbClr val="0B4696"/>
                </a:solidFill>
                <a:latin typeface="Montserrat"/>
                <a:ea typeface="Montserrat"/>
                <a:cs typeface="Montserrat"/>
                <a:sym typeface="Montserrat"/>
              </a:rPr>
              <a:t>công</a:t>
            </a:r>
            <a:endParaRPr sz="4800" dirty="0">
              <a:solidFill>
                <a:srgbClr val="0B4696"/>
              </a:solidFill>
              <a:latin typeface="Montserrat"/>
              <a:ea typeface="Montserrat"/>
              <a:cs typeface="Montserrat"/>
              <a:sym typeface="Montserrat"/>
            </a:endParaRPr>
          </a:p>
        </p:txBody>
      </p:sp>
      <p:cxnSp>
        <p:nvCxnSpPr>
          <p:cNvPr id="1351" name="Google Shape;1351;p58"/>
          <p:cNvCxnSpPr>
            <a:cxnSpLocks/>
            <a:stCxn id="1350" idx="2"/>
          </p:cNvCxnSpPr>
          <p:nvPr/>
        </p:nvCxnSpPr>
        <p:spPr>
          <a:xfrm rot="5400000">
            <a:off x="5370444" y="-1079051"/>
            <a:ext cx="1345096" cy="5424618"/>
          </a:xfrm>
          <a:prstGeom prst="bentConnector3">
            <a:avLst>
              <a:gd name="adj1" fmla="val 50000"/>
            </a:avLst>
          </a:prstGeom>
          <a:noFill/>
          <a:ln w="19050" cap="flat" cmpd="sng">
            <a:solidFill>
              <a:srgbClr val="F8DD03"/>
            </a:solidFill>
            <a:prstDash val="solid"/>
            <a:round/>
            <a:headEnd type="none" w="med" len="med"/>
            <a:tailEnd type="none" w="med" len="med"/>
          </a:ln>
        </p:spPr>
      </p:cxnSp>
      <p:cxnSp>
        <p:nvCxnSpPr>
          <p:cNvPr id="1352" name="Google Shape;1352;p58"/>
          <p:cNvCxnSpPr>
            <a:cxnSpLocks/>
            <a:stCxn id="1350" idx="2"/>
          </p:cNvCxnSpPr>
          <p:nvPr/>
        </p:nvCxnSpPr>
        <p:spPr>
          <a:xfrm rot="16200000" flipH="1">
            <a:off x="10945935" y="-1229927"/>
            <a:ext cx="1356198" cy="5737466"/>
          </a:xfrm>
          <a:prstGeom prst="bentConnector3">
            <a:avLst>
              <a:gd name="adj1" fmla="val 50000"/>
            </a:avLst>
          </a:prstGeom>
          <a:noFill/>
          <a:ln w="19050" cap="flat" cmpd="sng">
            <a:solidFill>
              <a:srgbClr val="F8DD03"/>
            </a:solidFill>
            <a:prstDash val="solid"/>
            <a:round/>
            <a:headEnd type="none" w="med" len="med"/>
            <a:tailEnd type="none" w="med" len="med"/>
          </a:ln>
        </p:spPr>
      </p:cxnSp>
      <p:cxnSp>
        <p:nvCxnSpPr>
          <p:cNvPr id="1353" name="Google Shape;1353;p58"/>
          <p:cNvCxnSpPr>
            <a:cxnSpLocks/>
            <a:stCxn id="1350" idx="2"/>
          </p:cNvCxnSpPr>
          <p:nvPr/>
        </p:nvCxnSpPr>
        <p:spPr>
          <a:xfrm rot="5400000">
            <a:off x="8082752" y="1633256"/>
            <a:ext cx="1345096" cy="25400"/>
          </a:xfrm>
          <a:prstGeom prst="bentConnector3">
            <a:avLst>
              <a:gd name="adj1" fmla="val 50000"/>
            </a:avLst>
          </a:prstGeom>
          <a:noFill/>
          <a:ln w="19050" cap="flat" cmpd="sng">
            <a:solidFill>
              <a:srgbClr val="F8DD03"/>
            </a:solidFill>
            <a:prstDash val="solid"/>
            <a:round/>
            <a:headEnd type="none" w="med" len="med"/>
            <a:tailEnd type="none" w="med" len="med"/>
          </a:ln>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94" name="Google Shape;794;p45"/>
          <p:cNvSpPr txBox="1">
            <a:spLocks noGrp="1"/>
          </p:cNvSpPr>
          <p:nvPr>
            <p:ph type="title"/>
          </p:nvPr>
        </p:nvSpPr>
        <p:spPr>
          <a:xfrm>
            <a:off x="230523" y="1724558"/>
            <a:ext cx="17934534" cy="1145400"/>
          </a:xfrm>
          <a:prstGeom prst="rect">
            <a:avLst/>
          </a:prstGeom>
        </p:spPr>
        <p:txBody>
          <a:bodyPr spcFirstLastPara="1" vert="horz" wrap="square" lIns="182850" tIns="182850" rIns="182850" bIns="182850" rtlCol="0" anchor="ctr" anchorCtr="0">
            <a:noAutofit/>
          </a:bodyPr>
          <a:lstStyle/>
          <a:p>
            <a:pPr lvl="0"/>
            <a:r>
              <a:rPr lang="en-US" dirty="0">
                <a:solidFill>
                  <a:srgbClr val="0B4696"/>
                </a:solidFill>
              </a:rPr>
              <a:t>12 cam </a:t>
            </a:r>
            <a:r>
              <a:rPr lang="en-US" dirty="0" err="1">
                <a:solidFill>
                  <a:srgbClr val="0B4696"/>
                </a:solidFill>
              </a:rPr>
              <a:t>kết</a:t>
            </a:r>
            <a:r>
              <a:rPr lang="en-US" dirty="0">
                <a:solidFill>
                  <a:srgbClr val="0B4696"/>
                </a:solidFill>
              </a:rPr>
              <a:t> </a:t>
            </a:r>
            <a:r>
              <a:rPr lang="en-US" dirty="0" err="1">
                <a:solidFill>
                  <a:srgbClr val="0B4696"/>
                </a:solidFill>
              </a:rPr>
              <a:t>tự</a:t>
            </a:r>
            <a:r>
              <a:rPr lang="en-US" dirty="0">
                <a:solidFill>
                  <a:srgbClr val="0B4696"/>
                </a:solidFill>
              </a:rPr>
              <a:t> </a:t>
            </a:r>
            <a:r>
              <a:rPr lang="en-US" dirty="0" err="1">
                <a:solidFill>
                  <a:srgbClr val="0B4696"/>
                </a:solidFill>
              </a:rPr>
              <a:t>nguyện</a:t>
            </a:r>
            <a:endParaRPr dirty="0">
              <a:solidFill>
                <a:srgbClr val="0B4696"/>
              </a:solidFill>
            </a:endParaRPr>
          </a:p>
        </p:txBody>
      </p:sp>
      <p:sp>
        <p:nvSpPr>
          <p:cNvPr id="795" name="Google Shape;795;p45"/>
          <p:cNvSpPr txBox="1"/>
          <p:nvPr/>
        </p:nvSpPr>
        <p:spPr>
          <a:xfrm>
            <a:off x="776088" y="2767236"/>
            <a:ext cx="16843400" cy="7344816"/>
          </a:xfrm>
          <a:prstGeom prst="rect">
            <a:avLst/>
          </a:prstGeom>
          <a:noFill/>
          <a:ln>
            <a:noFill/>
          </a:ln>
        </p:spPr>
        <p:txBody>
          <a:bodyPr spcFirstLastPara="1" wrap="square" lIns="182850" tIns="182850" rIns="182850" bIns="182850" anchor="ctr" anchorCtr="0">
            <a:noAutofit/>
          </a:bodyPr>
          <a:lstStyle/>
          <a:p>
            <a:pPr lvl="1"/>
            <a:r>
              <a:rPr lang="en-US" sz="2800" dirty="0"/>
              <a:t>- Continuing legal reforms and building the law-governed State, fostering effective measures and allocating sufficient resources to better ensure all economic, social, cultural, civil and political rights in harmony with commonly recognized international standards. </a:t>
            </a:r>
            <a:endParaRPr lang="en-US" sz="2000" dirty="0"/>
          </a:p>
          <a:p>
            <a:pPr lvl="1"/>
            <a:r>
              <a:rPr lang="en-US" sz="2800" dirty="0"/>
              <a:t>- Fulfilling obligations under international human rights treaties to which Viet Nam is a Party, particularly via the effective issuance and implementation of relevant National Action Plans. </a:t>
            </a:r>
            <a:endParaRPr lang="en-US" sz="2000" dirty="0"/>
          </a:p>
          <a:p>
            <a:pPr lvl="1"/>
            <a:r>
              <a:rPr lang="en-US" sz="2800" dirty="0"/>
              <a:t>- Accelerating the implementation of the Agenda 2030 for Sustainable Development.</a:t>
            </a:r>
            <a:endParaRPr lang="en-US" sz="2000" dirty="0"/>
          </a:p>
          <a:p>
            <a:pPr lvl="1"/>
            <a:r>
              <a:rPr lang="en-US" sz="2800" dirty="0"/>
              <a:t>- Enhancing human rights education in the national education system and train educators on human rights education, particularly at university level and promoting human rights training for law enforcement agencies. </a:t>
            </a:r>
            <a:endParaRPr lang="en-US" sz="2000" dirty="0"/>
          </a:p>
          <a:p>
            <a:pPr lvl="1"/>
            <a:r>
              <a:rPr lang="en-US" sz="2800" dirty="0"/>
              <a:t>- Continuing the realization of the Beijing Declaration and Platform for Action with a focus on improving the participation, contribution and leading role of women. </a:t>
            </a:r>
            <a:endParaRPr lang="en-US" sz="2000" dirty="0"/>
          </a:p>
          <a:p>
            <a:pPr lvl="1"/>
            <a:r>
              <a:rPr lang="en-US" sz="2800" dirty="0"/>
              <a:t>- Furthering the Women, Peace, and Security (WPS) agenda through the implementation of the WPS National Action Plan; enhancing women's participation in peacekeeping and conflict resolution processes, ensuring their protection from violence and exploitation, and promoting their roles in leadership and decision-making.</a:t>
            </a:r>
            <a:endParaRPr lang="en-US" sz="2000" dirty="0"/>
          </a:p>
          <a:p>
            <a:pPr lvl="1"/>
            <a:r>
              <a:rPr lang="en-US" dirty="0"/>
              <a:t> </a:t>
            </a:r>
            <a:r>
              <a:rPr lang="en-US" sz="3600" dirty="0">
                <a:latin typeface="Arial" pitchFamily="34" charset="0"/>
                <a:cs typeface="Arial" pitchFamily="34" charset="0"/>
              </a:rPr>
              <a:t> </a:t>
            </a:r>
          </a:p>
        </p:txBody>
      </p:sp>
    </p:spTree>
    <p:extLst>
      <p:ext uri="{BB962C8B-B14F-4D97-AF65-F5344CB8AC3E}">
        <p14:creationId xmlns:p14="http://schemas.microsoft.com/office/powerpoint/2010/main" val="305547600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94" name="Google Shape;794;p45"/>
          <p:cNvSpPr txBox="1">
            <a:spLocks noGrp="1"/>
          </p:cNvSpPr>
          <p:nvPr>
            <p:ph type="title"/>
          </p:nvPr>
        </p:nvSpPr>
        <p:spPr>
          <a:xfrm>
            <a:off x="230523" y="1724558"/>
            <a:ext cx="17934534" cy="1145400"/>
          </a:xfrm>
          <a:prstGeom prst="rect">
            <a:avLst/>
          </a:prstGeom>
        </p:spPr>
        <p:txBody>
          <a:bodyPr spcFirstLastPara="1" vert="horz" wrap="square" lIns="182850" tIns="182850" rIns="182850" bIns="182850" rtlCol="0" anchor="ctr" anchorCtr="0">
            <a:noAutofit/>
          </a:bodyPr>
          <a:lstStyle/>
          <a:p>
            <a:pPr lvl="0"/>
            <a:r>
              <a:rPr lang="en-US" dirty="0">
                <a:solidFill>
                  <a:srgbClr val="0B4696"/>
                </a:solidFill>
              </a:rPr>
              <a:t>12 cam </a:t>
            </a:r>
            <a:r>
              <a:rPr lang="en-US" dirty="0" err="1">
                <a:solidFill>
                  <a:srgbClr val="0B4696"/>
                </a:solidFill>
              </a:rPr>
              <a:t>kết</a:t>
            </a:r>
            <a:r>
              <a:rPr lang="en-US" dirty="0">
                <a:solidFill>
                  <a:srgbClr val="0B4696"/>
                </a:solidFill>
              </a:rPr>
              <a:t> </a:t>
            </a:r>
            <a:r>
              <a:rPr lang="en-US" dirty="0" err="1">
                <a:solidFill>
                  <a:srgbClr val="0B4696"/>
                </a:solidFill>
              </a:rPr>
              <a:t>tự</a:t>
            </a:r>
            <a:r>
              <a:rPr lang="en-US" dirty="0">
                <a:solidFill>
                  <a:srgbClr val="0B4696"/>
                </a:solidFill>
              </a:rPr>
              <a:t> </a:t>
            </a:r>
            <a:r>
              <a:rPr lang="en-US" dirty="0" err="1">
                <a:solidFill>
                  <a:srgbClr val="0B4696"/>
                </a:solidFill>
              </a:rPr>
              <a:t>nguyện</a:t>
            </a:r>
            <a:endParaRPr dirty="0">
              <a:solidFill>
                <a:srgbClr val="0B4696"/>
              </a:solidFill>
            </a:endParaRPr>
          </a:p>
        </p:txBody>
      </p:sp>
      <p:sp>
        <p:nvSpPr>
          <p:cNvPr id="795" name="Google Shape;795;p45"/>
          <p:cNvSpPr txBox="1"/>
          <p:nvPr/>
        </p:nvSpPr>
        <p:spPr>
          <a:xfrm>
            <a:off x="776088" y="2767236"/>
            <a:ext cx="16843400" cy="7344816"/>
          </a:xfrm>
          <a:prstGeom prst="rect">
            <a:avLst/>
          </a:prstGeom>
          <a:noFill/>
          <a:ln>
            <a:noFill/>
          </a:ln>
        </p:spPr>
        <p:txBody>
          <a:bodyPr spcFirstLastPara="1" wrap="square" lIns="182850" tIns="182850" rIns="182850" bIns="182850" anchor="ctr" anchorCtr="0">
            <a:noAutofit/>
          </a:bodyPr>
          <a:lstStyle/>
          <a:p>
            <a:pPr lvl="1"/>
            <a:r>
              <a:rPr lang="en-US" sz="2400" dirty="0"/>
              <a:t>- Fostering a digital environment that respects and protects human rights, implementing robust cybersecurity measures to better protect vulnerable groups, especially children from violence, exploitation and abuse in digital environment.</a:t>
            </a:r>
            <a:endParaRPr lang="en-US" dirty="0"/>
          </a:p>
          <a:p>
            <a:pPr lvl="1"/>
            <a:r>
              <a:rPr lang="en-US" sz="2400" dirty="0"/>
              <a:t>- Enhance dialogue, cooperation based on mutual respect and understanding with all countries and international partners, including UN human rights mechanisms on human rights, to promote tolerance, inclusion, unity and respect for diversity and to pursue dialogue and cooperation in implementing the Universal Declaration of Human Rights and the Vienna Declaration and </a:t>
            </a:r>
            <a:r>
              <a:rPr lang="en-US" sz="2400" dirty="0" err="1"/>
              <a:t>Programme</a:t>
            </a:r>
            <a:r>
              <a:rPr lang="en-US" sz="2400" dirty="0"/>
              <a:t> of Action, ensuring all human rights for all.</a:t>
            </a:r>
            <a:endParaRPr lang="en-US" dirty="0"/>
          </a:p>
          <a:p>
            <a:pPr marL="742950" lvl="1" indent="-285750">
              <a:buFontTx/>
              <a:buChar char="-"/>
            </a:pPr>
            <a:r>
              <a:rPr lang="en-US" sz="2400" dirty="0"/>
              <a:t>Further contributing to the promotion of dialogue, cooperation, tolerance, and mutual understanding among countries based on respect for independence, sovereignty, equality, and mutual benefits, as well as promoting dialogue between countries and stakeholders.</a:t>
            </a:r>
            <a:endParaRPr lang="en-US" dirty="0"/>
          </a:p>
          <a:p>
            <a:pPr marL="742950" lvl="1" indent="-285750">
              <a:buFontTx/>
              <a:buChar char="-"/>
            </a:pPr>
            <a:r>
              <a:rPr lang="en-US" sz="2400" dirty="0"/>
              <a:t>Engaging responsibly in the work of </a:t>
            </a:r>
            <a:r>
              <a:rPr lang="en-US" sz="2400" dirty="0" err="1"/>
              <a:t>UNHRC</a:t>
            </a:r>
            <a:r>
              <a:rPr lang="en-US" sz="2400" dirty="0"/>
              <a:t> and promoting the role and the efficiency of the Council, with particular attention to the rights of vulnerable groups and the impacts of global issues, such as climate change and digital transformation on the ability to enjoy human rights.</a:t>
            </a:r>
          </a:p>
          <a:p>
            <a:pPr marL="742950" lvl="1" indent="-285750">
              <a:buFontTx/>
              <a:buChar char="-"/>
            </a:pPr>
            <a:r>
              <a:rPr lang="en-US" sz="2400" dirty="0"/>
              <a:t>Making further substantive contributions to ASEAN human rights cooperation, particularly in the work of </a:t>
            </a:r>
            <a:r>
              <a:rPr lang="en-US" sz="2400" dirty="0" err="1"/>
              <a:t>AICHR</a:t>
            </a:r>
            <a:r>
              <a:rPr lang="en-US" sz="2400" dirty="0"/>
              <a:t> and the implementation of the ASEAN Human Rights Declaration.</a:t>
            </a:r>
          </a:p>
          <a:p>
            <a:pPr marL="742950" lvl="1" indent="-285750">
              <a:buFontTx/>
              <a:buChar char="-"/>
            </a:pPr>
            <a:r>
              <a:rPr lang="en-US" sz="2400" dirty="0"/>
              <a:t> Implementing effectively the accepted recommendations in the </a:t>
            </a:r>
            <a:r>
              <a:rPr lang="en-US" sz="2400" dirty="0" err="1"/>
              <a:t>4</a:t>
            </a:r>
            <a:r>
              <a:rPr lang="en-US" sz="2400" baseline="30000" dirty="0" err="1"/>
              <a:t>rd</a:t>
            </a:r>
            <a:r>
              <a:rPr lang="en-US" sz="2400" dirty="0"/>
              <a:t> Cycle of </a:t>
            </a:r>
            <a:r>
              <a:rPr lang="en-US" sz="2400" dirty="0" err="1"/>
              <a:t>UPR</a:t>
            </a:r>
            <a:r>
              <a:rPr lang="en-US" sz="2400" dirty="0"/>
              <a:t> including through reviewing and issuing a mid-term voluntary report.</a:t>
            </a:r>
            <a:r>
              <a:rPr lang="en-US" sz="2800" dirty="0"/>
              <a:t> </a:t>
            </a:r>
            <a:endParaRPr lang="en-US" sz="2000" dirty="0"/>
          </a:p>
          <a:p>
            <a:pPr lvl="1"/>
            <a:r>
              <a:rPr lang="en-US" dirty="0"/>
              <a:t> </a:t>
            </a:r>
            <a:r>
              <a:rPr lang="en-US" sz="3600" dirty="0">
                <a:latin typeface="Arial" pitchFamily="34" charset="0"/>
                <a:cs typeface="Arial" pitchFamily="34" charset="0"/>
              </a:rPr>
              <a:t> </a:t>
            </a:r>
          </a:p>
        </p:txBody>
      </p:sp>
    </p:spTree>
    <p:extLst>
      <p:ext uri="{BB962C8B-B14F-4D97-AF65-F5344CB8AC3E}">
        <p14:creationId xmlns:p14="http://schemas.microsoft.com/office/powerpoint/2010/main" val="421537275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94" name="Google Shape;794;p45"/>
          <p:cNvSpPr txBox="1">
            <a:spLocks noGrp="1"/>
          </p:cNvSpPr>
          <p:nvPr>
            <p:ph type="title"/>
          </p:nvPr>
        </p:nvSpPr>
        <p:spPr>
          <a:xfrm>
            <a:off x="230523" y="1724558"/>
            <a:ext cx="17934534" cy="1145400"/>
          </a:xfrm>
          <a:prstGeom prst="rect">
            <a:avLst/>
          </a:prstGeom>
        </p:spPr>
        <p:txBody>
          <a:bodyPr spcFirstLastPara="1" vert="horz" wrap="square" lIns="182850" tIns="182850" rIns="182850" bIns="182850" rtlCol="0" anchor="ctr" anchorCtr="0">
            <a:noAutofit/>
          </a:bodyPr>
          <a:lstStyle/>
          <a:p>
            <a:pPr lvl="0"/>
            <a:r>
              <a:rPr lang="en-US" dirty="0">
                <a:solidFill>
                  <a:srgbClr val="0B4696"/>
                </a:solidFill>
              </a:rPr>
              <a:t>8 </a:t>
            </a:r>
            <a:r>
              <a:rPr lang="vi-VN" dirty="0">
                <a:solidFill>
                  <a:srgbClr val="0B4696"/>
                </a:solidFill>
              </a:rPr>
              <a:t>ư</a:t>
            </a:r>
            <a:r>
              <a:rPr lang="en-US" dirty="0">
                <a:solidFill>
                  <a:srgbClr val="0B4696"/>
                </a:solidFill>
              </a:rPr>
              <a:t>u </a:t>
            </a:r>
            <a:r>
              <a:rPr lang="en-US" dirty="0" err="1">
                <a:solidFill>
                  <a:srgbClr val="0B4696"/>
                </a:solidFill>
              </a:rPr>
              <a:t>tiên</a:t>
            </a:r>
            <a:endParaRPr dirty="0">
              <a:solidFill>
                <a:srgbClr val="0B4696"/>
              </a:solidFill>
            </a:endParaRPr>
          </a:p>
        </p:txBody>
      </p:sp>
      <p:sp>
        <p:nvSpPr>
          <p:cNvPr id="795" name="Google Shape;795;p45"/>
          <p:cNvSpPr txBox="1"/>
          <p:nvPr/>
        </p:nvSpPr>
        <p:spPr>
          <a:xfrm>
            <a:off x="776088" y="2767236"/>
            <a:ext cx="16843400" cy="7344816"/>
          </a:xfrm>
          <a:prstGeom prst="rect">
            <a:avLst/>
          </a:prstGeom>
          <a:noFill/>
          <a:ln>
            <a:noFill/>
          </a:ln>
        </p:spPr>
        <p:txBody>
          <a:bodyPr spcFirstLastPara="1" wrap="square" lIns="182850" tIns="182850" rIns="182850" bIns="182850" anchor="ctr" anchorCtr="0">
            <a:noAutofit/>
          </a:bodyPr>
          <a:lstStyle/>
          <a:p>
            <a:pPr lvl="1"/>
            <a:r>
              <a:rPr lang="en-US" sz="4000" i="1" dirty="0"/>
              <a:t>- </a:t>
            </a:r>
            <a:r>
              <a:rPr lang="vi-VN" sz="4000" i="1" dirty="0"/>
              <a:t>Tăng cường hiệu quả hoạt động của Hội đồng Nhân quyền; </a:t>
            </a:r>
            <a:endParaRPr lang="en-US" sz="4000" i="1" dirty="0"/>
          </a:p>
          <a:p>
            <a:pPr lvl="1"/>
            <a:r>
              <a:rPr lang="en-US" sz="4000" i="1" dirty="0"/>
              <a:t>- </a:t>
            </a:r>
            <a:r>
              <a:rPr lang="vi-VN" sz="4000" i="1" dirty="0"/>
              <a:t>Bảo vệ quyền con người trong bối cảnh biến đổi khí hậu; </a:t>
            </a:r>
            <a:endParaRPr lang="en-US" sz="4000" i="1" dirty="0"/>
          </a:p>
          <a:p>
            <a:pPr lvl="1"/>
            <a:r>
              <a:rPr lang="en-US" sz="4000" i="1" dirty="0"/>
              <a:t>- </a:t>
            </a:r>
            <a:r>
              <a:rPr lang="vi-VN" sz="4000" i="1" dirty="0"/>
              <a:t>Chống bạo lực và phân biệt đối xử, bảo vệ các nhóm dễ bị tổn thương; </a:t>
            </a:r>
            <a:endParaRPr lang="en-US" sz="4000" i="1" dirty="0"/>
          </a:p>
          <a:p>
            <a:pPr lvl="1"/>
            <a:r>
              <a:rPr lang="en-US" sz="4000" i="1" dirty="0"/>
              <a:t>- </a:t>
            </a:r>
            <a:r>
              <a:rPr lang="vi-VN" sz="4000" i="1" dirty="0"/>
              <a:t>Thúc đẩy bình đẳng giới; </a:t>
            </a:r>
            <a:endParaRPr lang="en-US" sz="4000" i="1" dirty="0"/>
          </a:p>
          <a:p>
            <a:pPr lvl="1"/>
            <a:r>
              <a:rPr lang="en-US" sz="4000" i="1" dirty="0"/>
              <a:t>- </a:t>
            </a:r>
            <a:r>
              <a:rPr lang="vi-VN" sz="4000" i="1" dirty="0"/>
              <a:t>Bảo vệ quyền con người trong kỷ nguyên số; </a:t>
            </a:r>
            <a:endParaRPr lang="en-US" sz="4000" i="1" dirty="0"/>
          </a:p>
          <a:p>
            <a:pPr lvl="1"/>
            <a:r>
              <a:rPr lang="en-US" sz="4000" i="1" dirty="0"/>
              <a:t>- </a:t>
            </a:r>
            <a:r>
              <a:rPr lang="vi-VN" sz="4000" i="1" dirty="0"/>
              <a:t>Thúc đẩy quyền sức khỏe; </a:t>
            </a:r>
            <a:endParaRPr lang="en-US" sz="4000" i="1" dirty="0"/>
          </a:p>
          <a:p>
            <a:pPr lvl="1"/>
            <a:r>
              <a:rPr lang="en-US" sz="4000" i="1" dirty="0"/>
              <a:t>- </a:t>
            </a:r>
            <a:r>
              <a:rPr lang="vi-VN" sz="4000" i="1" dirty="0"/>
              <a:t>Quyền việc làm; </a:t>
            </a:r>
            <a:endParaRPr lang="en-US" sz="4000" i="1" dirty="0"/>
          </a:p>
          <a:p>
            <a:pPr lvl="1"/>
            <a:r>
              <a:rPr lang="en-US" sz="4000" i="1" dirty="0"/>
              <a:t>- </a:t>
            </a:r>
            <a:r>
              <a:rPr lang="vi-VN" sz="4000" i="1" dirty="0"/>
              <a:t>Quyền giáo dục và giáo dục về quyền con người.</a:t>
            </a:r>
            <a:r>
              <a:rPr lang="en-US" sz="4000" dirty="0"/>
              <a:t> </a:t>
            </a:r>
            <a:r>
              <a:rPr lang="en-US" sz="6600" dirty="0">
                <a:latin typeface="Arial" pitchFamily="34" charset="0"/>
                <a:cs typeface="Arial" pitchFamily="34" charset="0"/>
              </a:rPr>
              <a:t> </a:t>
            </a:r>
          </a:p>
        </p:txBody>
      </p:sp>
    </p:spTree>
    <p:extLst>
      <p:ext uri="{BB962C8B-B14F-4D97-AF65-F5344CB8AC3E}">
        <p14:creationId xmlns:p14="http://schemas.microsoft.com/office/powerpoint/2010/main" val="42356195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4572817" y="3985502"/>
            <a:ext cx="8848774" cy="1192634"/>
          </a:xfrm>
          <a:prstGeom prst="rect">
            <a:avLst/>
          </a:prstGeom>
        </p:spPr>
        <p:txBody>
          <a:bodyPr lIns="0" tIns="0" rIns="0" bIns="0" rtlCol="0" anchor="t">
            <a:spAutoFit/>
          </a:bodyPr>
          <a:lstStyle/>
          <a:p>
            <a:pPr marL="0" lvl="0" indent="0" algn="ctr">
              <a:lnSpc>
                <a:spcPts val="9267"/>
              </a:lnSpc>
              <a:spcBef>
                <a:spcPct val="0"/>
              </a:spcBef>
            </a:pPr>
            <a:r>
              <a:rPr lang="en-US" sz="7988" u="none" dirty="0">
                <a:solidFill>
                  <a:srgbClr val="12222B"/>
                </a:solidFill>
                <a:latin typeface="Open Sans Bold"/>
              </a:rPr>
              <a:t>Xin </a:t>
            </a:r>
            <a:r>
              <a:rPr lang="en-US" sz="7988" u="none" dirty="0" err="1">
                <a:solidFill>
                  <a:srgbClr val="12222B"/>
                </a:solidFill>
                <a:latin typeface="Open Sans Bold"/>
              </a:rPr>
              <a:t>cảm</a:t>
            </a:r>
            <a:r>
              <a:rPr lang="en-US" sz="7988" u="none" dirty="0">
                <a:solidFill>
                  <a:srgbClr val="12222B"/>
                </a:solidFill>
                <a:latin typeface="Open Sans Bold"/>
              </a:rPr>
              <a:t> </a:t>
            </a:r>
            <a:r>
              <a:rPr lang="vi-VN" sz="7988" u="none" dirty="0">
                <a:solidFill>
                  <a:srgbClr val="12222B"/>
                </a:solidFill>
                <a:latin typeface="Open Sans Bold"/>
              </a:rPr>
              <a:t>ơ</a:t>
            </a:r>
            <a:r>
              <a:rPr lang="en-US" sz="7988" u="none" dirty="0">
                <a:solidFill>
                  <a:srgbClr val="12222B"/>
                </a:solidFill>
                <a:latin typeface="Open Sans Bold"/>
              </a:rPr>
              <a:t>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3693</TotalTime>
  <Words>990</Words>
  <Application>Microsoft Office PowerPoint</Application>
  <PresentationFormat>Custom</PresentationFormat>
  <Paragraphs>72</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Times New Roman</vt:lpstr>
      <vt:lpstr>Arial</vt:lpstr>
      <vt:lpstr>Noto Sans</vt:lpstr>
      <vt:lpstr>Arial Black</vt:lpstr>
      <vt:lpstr>Montserrat</vt:lpstr>
      <vt:lpstr>Open Sans Bold</vt:lpstr>
      <vt:lpstr>Calibri</vt:lpstr>
      <vt:lpstr>Office Theme</vt:lpstr>
      <vt:lpstr>PowerPoint Presentation</vt:lpstr>
      <vt:lpstr>PowerPoint Presentation</vt:lpstr>
      <vt:lpstr>       Ý NGHĨA</vt:lpstr>
      <vt:lpstr>PowerPoint Presentation</vt:lpstr>
      <vt:lpstr>PowerPoint Presentation</vt:lpstr>
      <vt:lpstr>12 cam kết tự nguyện</vt:lpstr>
      <vt:lpstr>12 cam kết tự nguyện</vt:lpstr>
      <vt:lpstr>8 ưu tiên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Green Business infographic</dc:title>
  <dc:creator>Korisnik</dc:creator>
  <cp:lastModifiedBy>ADMIN</cp:lastModifiedBy>
  <cp:revision>134</cp:revision>
  <dcterms:created xsi:type="dcterms:W3CDTF">2006-08-16T00:00:00Z</dcterms:created>
  <dcterms:modified xsi:type="dcterms:W3CDTF">2025-10-23T08:52:29Z</dcterms:modified>
  <dc:identifier>DAFHJBCCLSI</dc:identifier>
</cp:coreProperties>
</file>